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74" r:id="rId14"/>
    <p:sldId id="273" r:id="rId15"/>
    <p:sldId id="270" r:id="rId16"/>
    <p:sldId id="272" r:id="rId17"/>
    <p:sldId id="275" r:id="rId18"/>
    <p:sldId id="271"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1EFE"/>
    <a:srgbClr val="2EEE33"/>
    <a:srgbClr val="FF0000"/>
    <a:srgbClr val="F725AC"/>
    <a:srgbClr val="0B9E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20" autoAdjust="0"/>
  </p:normalViewPr>
  <p:slideViewPr>
    <p:cSldViewPr>
      <p:cViewPr varScale="1">
        <p:scale>
          <a:sx n="69" d="100"/>
          <a:sy n="69" d="100"/>
        </p:scale>
        <p:origin x="124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38EB20-E550-4074-A923-CDD5D1F2CC10}" type="datetimeFigureOut">
              <a:rPr lang="fr-FR" smtClean="0"/>
              <a:t>04/07/2022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BEECD5-1EAD-4166-B820-3C9D2EBDDB48}"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5A3D896-4A2B-4BFF-9C6C-A5895C28C402}" type="datetimeFigureOut">
              <a:rPr lang="fr-FR" smtClean="0"/>
              <a:pPr/>
              <a:t>04/07/2022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A445B8-B1FE-4950-8B75-2B21BB64838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5A3D896-4A2B-4BFF-9C6C-A5895C28C402}" type="datetimeFigureOut">
              <a:rPr lang="fr-FR" smtClean="0"/>
              <a:pPr/>
              <a:t>04/07/2022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A445B8-B1FE-4950-8B75-2B21BB64838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5A3D896-4A2B-4BFF-9C6C-A5895C28C402}" type="datetimeFigureOut">
              <a:rPr lang="fr-FR" smtClean="0"/>
              <a:pPr/>
              <a:t>04/07/2022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A445B8-B1FE-4950-8B75-2B21BB64838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5A3D896-4A2B-4BFF-9C6C-A5895C28C402}" type="datetimeFigureOut">
              <a:rPr lang="fr-FR" smtClean="0"/>
              <a:pPr/>
              <a:t>04/07/2022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A445B8-B1FE-4950-8B75-2B21BB64838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5A3D896-4A2B-4BFF-9C6C-A5895C28C402}" type="datetimeFigureOut">
              <a:rPr lang="fr-FR" smtClean="0"/>
              <a:pPr/>
              <a:t>04/07/2022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A445B8-B1FE-4950-8B75-2B21BB64838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5A3D896-4A2B-4BFF-9C6C-A5895C28C402}" type="datetimeFigureOut">
              <a:rPr lang="fr-FR" smtClean="0"/>
              <a:pPr/>
              <a:t>04/07/2022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A445B8-B1FE-4950-8B75-2B21BB64838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5A3D896-4A2B-4BFF-9C6C-A5895C28C402}" type="datetimeFigureOut">
              <a:rPr lang="fr-FR" smtClean="0"/>
              <a:pPr/>
              <a:t>04/07/2022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8A445B8-B1FE-4950-8B75-2B21BB64838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5A3D896-4A2B-4BFF-9C6C-A5895C28C402}" type="datetimeFigureOut">
              <a:rPr lang="fr-FR" smtClean="0"/>
              <a:pPr/>
              <a:t>04/07/2022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8A445B8-B1FE-4950-8B75-2B21BB64838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5A3D896-4A2B-4BFF-9C6C-A5895C28C402}" type="datetimeFigureOut">
              <a:rPr lang="fr-FR" smtClean="0"/>
              <a:pPr/>
              <a:t>04/07/2022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8A445B8-B1FE-4950-8B75-2B21BB64838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5A3D896-4A2B-4BFF-9C6C-A5895C28C402}" type="datetimeFigureOut">
              <a:rPr lang="fr-FR" smtClean="0"/>
              <a:pPr/>
              <a:t>04/07/2022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A445B8-B1FE-4950-8B75-2B21BB64838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5A3D896-4A2B-4BFF-9C6C-A5895C28C402}" type="datetimeFigureOut">
              <a:rPr lang="fr-FR" smtClean="0"/>
              <a:pPr/>
              <a:t>04/07/2022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A445B8-B1FE-4950-8B75-2B21BB64838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3D896-4A2B-4BFF-9C6C-A5895C28C402}" type="datetimeFigureOut">
              <a:rPr lang="fr-FR" smtClean="0"/>
              <a:pPr/>
              <a:t>04/07/2022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445B8-B1FE-4950-8B75-2B21BB64838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571480"/>
            <a:ext cx="7772400" cy="1470025"/>
          </a:xfrm>
        </p:spPr>
        <p:txBody>
          <a:bodyPr/>
          <a:lstStyle/>
          <a:p>
            <a:r>
              <a:rPr lang="fr-FR" dirty="0"/>
              <a:t>Centenaire </a:t>
            </a:r>
          </a:p>
        </p:txBody>
      </p:sp>
      <p:pic>
        <p:nvPicPr>
          <p:cNvPr id="4" name="Image 3" descr="LOGO NDL.jpg"/>
          <p:cNvPicPr>
            <a:picLocks noChangeAspect="1"/>
          </p:cNvPicPr>
          <p:nvPr/>
        </p:nvPicPr>
        <p:blipFill>
          <a:blip r:embed="rId2"/>
          <a:stretch>
            <a:fillRect/>
          </a:stretch>
        </p:blipFill>
        <p:spPr>
          <a:xfrm>
            <a:off x="2190750" y="1047750"/>
            <a:ext cx="4762500" cy="4762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500034" y="357166"/>
          <a:ext cx="1357322" cy="4179229"/>
        </p:xfrm>
        <a:graphic>
          <a:graphicData uri="http://schemas.openxmlformats.org/presentationml/2006/ole">
            <mc:AlternateContent xmlns:mc="http://schemas.openxmlformats.org/markup-compatibility/2006">
              <mc:Choice xmlns:v="urn:schemas-microsoft-com:vml" Requires="v">
                <p:oleObj spid="_x0000_s34818" name="Acrobat Document" r:id="rId2" imgW="1561878" imgH="5505295" progId="AcroExch.Document.DC">
                  <p:embed/>
                </p:oleObj>
              </mc:Choice>
              <mc:Fallback>
                <p:oleObj name="Acrobat Document" r:id="rId2" imgW="1561878" imgH="5505295" progId="AcroExch.Document.DC">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34" y="357166"/>
                        <a:ext cx="1357322" cy="417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re 3"/>
          <p:cNvSpPr txBox="1">
            <a:spLocks noGrp="1"/>
          </p:cNvSpPr>
          <p:nvPr>
            <p:ph type="title"/>
          </p:nvPr>
        </p:nvSpPr>
        <p:spPr>
          <a:xfrm>
            <a:off x="2214546" y="977485"/>
            <a:ext cx="3571900" cy="646331"/>
          </a:xfrm>
          <a:prstGeom prst="rect">
            <a:avLst/>
          </a:prstGeom>
          <a:noFill/>
          <a:scene3d>
            <a:camera prst="orthographicFront">
              <a:rot lat="0" lon="2400000" rev="0"/>
            </a:camera>
            <a:lightRig rig="threePt" dir="t"/>
          </a:scene3d>
        </p:spPr>
        <p:txBody>
          <a:bodyPr wrap="square" rtlCol="0">
            <a:spAutoFit/>
          </a:bodyPr>
          <a:lstStyle/>
          <a:p>
            <a:pPr algn="ctr"/>
            <a:r>
              <a:rPr lang="fr-FR" sz="1800" b="1" dirty="0">
                <a:solidFill>
                  <a:srgbClr val="291EFE"/>
                </a:solidFill>
                <a:latin typeface="Arial" pitchFamily="34" charset="0"/>
                <a:cs typeface="Arial" pitchFamily="34" charset="0"/>
              </a:rPr>
              <a:t>1</a:t>
            </a:r>
            <a:r>
              <a:rPr lang="fr-FR" sz="1800" b="1" baseline="30000" dirty="0">
                <a:solidFill>
                  <a:srgbClr val="291EFE"/>
                </a:solidFill>
                <a:latin typeface="Arial" pitchFamily="34" charset="0"/>
                <a:cs typeface="Arial" pitchFamily="34" charset="0"/>
              </a:rPr>
              <a:t>ère</a:t>
            </a:r>
            <a:r>
              <a:rPr lang="fr-FR" sz="1800" b="1" dirty="0">
                <a:solidFill>
                  <a:srgbClr val="291EFE"/>
                </a:solidFill>
                <a:latin typeface="Arial" pitchFamily="34" charset="0"/>
                <a:cs typeface="Arial" pitchFamily="34" charset="0"/>
              </a:rPr>
              <a:t> rencontre des bénévoles</a:t>
            </a:r>
            <a:br>
              <a:rPr lang="fr-FR" sz="1800" b="1" dirty="0">
                <a:solidFill>
                  <a:srgbClr val="291EFE"/>
                </a:solidFill>
                <a:latin typeface="Arial" pitchFamily="34" charset="0"/>
                <a:cs typeface="Arial" pitchFamily="34" charset="0"/>
              </a:rPr>
            </a:br>
            <a:r>
              <a:rPr lang="fr-FR" sz="1800" b="1" dirty="0">
                <a:solidFill>
                  <a:srgbClr val="291EFE"/>
                </a:solidFill>
                <a:latin typeface="Arial" pitchFamily="34" charset="0"/>
                <a:cs typeface="Arial" pitchFamily="34" charset="0"/>
              </a:rPr>
              <a:t>20 mars 2022</a:t>
            </a:r>
          </a:p>
        </p:txBody>
      </p:sp>
      <p:pic>
        <p:nvPicPr>
          <p:cNvPr id="22531" name="Picture 3" descr="C:\Users\Commun\A - Maman\1-Paroisse\1 -Centenaire\Temps du centenaire\6 - Rencontre des bénévoles\Photos\20220320_153632_001.jpg"/>
          <p:cNvPicPr>
            <a:picLocks noChangeAspect="1" noChangeArrowheads="1"/>
          </p:cNvPicPr>
          <p:nvPr/>
        </p:nvPicPr>
        <p:blipFill>
          <a:blip r:embed="rId4" cstate="print"/>
          <a:srcRect/>
          <a:stretch>
            <a:fillRect/>
          </a:stretch>
        </p:blipFill>
        <p:spPr bwMode="auto">
          <a:xfrm>
            <a:off x="6072198" y="214290"/>
            <a:ext cx="2839661" cy="3786214"/>
          </a:xfrm>
          <a:prstGeom prst="rect">
            <a:avLst/>
          </a:prstGeom>
          <a:noFill/>
        </p:spPr>
      </p:pic>
      <p:pic>
        <p:nvPicPr>
          <p:cNvPr id="22533" name="Picture 5" descr="C:\Users\Commun\A - Maman\1-Paroisse\1 -Centenaire\Temps du centenaire\6 - Rencontre des bénévoles\Photos\20220320_151742.jpg"/>
          <p:cNvPicPr>
            <a:picLocks noChangeAspect="1" noChangeArrowheads="1"/>
          </p:cNvPicPr>
          <p:nvPr/>
        </p:nvPicPr>
        <p:blipFill>
          <a:blip r:embed="rId5" cstate="print"/>
          <a:srcRect/>
          <a:stretch>
            <a:fillRect/>
          </a:stretch>
        </p:blipFill>
        <p:spPr bwMode="auto">
          <a:xfrm>
            <a:off x="214282" y="3984284"/>
            <a:ext cx="8643998" cy="2671235"/>
          </a:xfrm>
          <a:prstGeom prst="rect">
            <a:avLst/>
          </a:prstGeom>
          <a:noFill/>
        </p:spPr>
      </p:pic>
      <p:sp>
        <p:nvSpPr>
          <p:cNvPr id="6" name="ZoneTexte 5"/>
          <p:cNvSpPr txBox="1"/>
          <p:nvPr/>
        </p:nvSpPr>
        <p:spPr>
          <a:xfrm>
            <a:off x="3357554" y="2071678"/>
            <a:ext cx="2214578" cy="830997"/>
          </a:xfrm>
          <a:prstGeom prst="rect">
            <a:avLst/>
          </a:prstGeom>
          <a:noFill/>
        </p:spPr>
        <p:txBody>
          <a:bodyPr wrap="square" rtlCol="0">
            <a:spAutoFit/>
          </a:bodyPr>
          <a:lstStyle/>
          <a:p>
            <a:r>
              <a:rPr lang="fr-FR" sz="1200" dirty="0"/>
              <a:t>Lancement des produits dérivés: </a:t>
            </a:r>
          </a:p>
          <a:p>
            <a:endParaRPr lang="fr-FR" sz="1200" dirty="0"/>
          </a:p>
          <a:p>
            <a:r>
              <a:rPr lang="fr-FR" sz="1200" dirty="0" err="1"/>
              <a:t>Mugs</a:t>
            </a:r>
            <a:r>
              <a:rPr lang="fr-FR" sz="1200" dirty="0"/>
              <a:t>, marque-pages, Sacs,</a:t>
            </a:r>
          </a:p>
          <a:p>
            <a:r>
              <a:rPr lang="fr-FR" sz="1200" dirty="0"/>
              <a:t>Tee-shirts, casquettes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Commun\D -Photos\Photos- Eglise\NDL depuis 2014\bandeau.jpg"/>
          <p:cNvPicPr>
            <a:picLocks noGrp="1" noChangeAspect="1" noChangeArrowheads="1"/>
          </p:cNvPicPr>
          <p:nvPr>
            <p:ph idx="1"/>
          </p:nvPr>
        </p:nvPicPr>
        <p:blipFill>
          <a:blip r:embed="rId2"/>
          <a:srcRect/>
          <a:stretch>
            <a:fillRect/>
          </a:stretch>
        </p:blipFill>
        <p:spPr bwMode="auto">
          <a:xfrm>
            <a:off x="1857356" y="5143512"/>
            <a:ext cx="6072230" cy="1279044"/>
          </a:xfrm>
          <a:prstGeom prst="rect">
            <a:avLst/>
          </a:prstGeom>
          <a:noFill/>
        </p:spPr>
      </p:pic>
      <p:pic>
        <p:nvPicPr>
          <p:cNvPr id="24579" name="Picture 3" descr="C:\Users\Commun\A - Maman\1-Paroisse\1 -Centenaire\Temps du centenaire\7 - Atelier Mission\Photos\20220403_161411_002 - Copie.jpg"/>
          <p:cNvPicPr>
            <a:picLocks noChangeAspect="1" noChangeArrowheads="1"/>
          </p:cNvPicPr>
          <p:nvPr/>
        </p:nvPicPr>
        <p:blipFill>
          <a:blip r:embed="rId3" cstate="print"/>
          <a:srcRect/>
          <a:stretch>
            <a:fillRect/>
          </a:stretch>
        </p:blipFill>
        <p:spPr bwMode="auto">
          <a:xfrm>
            <a:off x="5072066" y="500042"/>
            <a:ext cx="3819490" cy="4267022"/>
          </a:xfrm>
          <a:prstGeom prst="rect">
            <a:avLst/>
          </a:prstGeom>
          <a:noFill/>
        </p:spPr>
      </p:pic>
      <p:sp>
        <p:nvSpPr>
          <p:cNvPr id="6" name="Titre 3"/>
          <p:cNvSpPr txBox="1">
            <a:spLocks noGrp="1"/>
          </p:cNvSpPr>
          <p:nvPr>
            <p:ph type="title"/>
          </p:nvPr>
        </p:nvSpPr>
        <p:spPr>
          <a:xfrm rot="20087212">
            <a:off x="538271" y="702139"/>
            <a:ext cx="1826142" cy="923330"/>
          </a:xfrm>
          <a:prstGeom prst="rect">
            <a:avLst/>
          </a:prstGeom>
          <a:noFill/>
        </p:spPr>
        <p:txBody>
          <a:bodyPr wrap="none" rtlCol="0">
            <a:spAutoFit/>
          </a:bodyPr>
          <a:lstStyle/>
          <a:p>
            <a:pPr algn="ctr"/>
            <a:r>
              <a:rPr lang="fr-FR" sz="1800" b="1" dirty="0">
                <a:solidFill>
                  <a:srgbClr val="FF0000"/>
                </a:solidFill>
                <a:latin typeface="Arial" pitchFamily="34" charset="0"/>
                <a:cs typeface="Arial" pitchFamily="34" charset="0"/>
              </a:rPr>
              <a:t>6 </a:t>
            </a:r>
          </a:p>
          <a:p>
            <a:pPr algn="ctr"/>
            <a:r>
              <a:rPr lang="fr-FR" sz="1800" b="1" dirty="0">
                <a:solidFill>
                  <a:srgbClr val="FF0000"/>
                </a:solidFill>
                <a:latin typeface="Arial" pitchFamily="34" charset="0"/>
                <a:cs typeface="Arial" pitchFamily="34" charset="0"/>
              </a:rPr>
              <a:t>Atelier Mission</a:t>
            </a:r>
            <a:br>
              <a:rPr lang="fr-FR" sz="1800" b="1" dirty="0">
                <a:solidFill>
                  <a:srgbClr val="FF0000"/>
                </a:solidFill>
                <a:latin typeface="Arial" pitchFamily="34" charset="0"/>
                <a:cs typeface="Arial" pitchFamily="34" charset="0"/>
              </a:rPr>
            </a:br>
            <a:r>
              <a:rPr lang="fr-FR" sz="1800" b="1" dirty="0">
                <a:solidFill>
                  <a:srgbClr val="FF0000"/>
                </a:solidFill>
                <a:latin typeface="Arial" pitchFamily="34" charset="0"/>
                <a:cs typeface="Arial" pitchFamily="34" charset="0"/>
              </a:rPr>
              <a:t>3 avril 2022</a:t>
            </a:r>
          </a:p>
        </p:txBody>
      </p:sp>
      <p:sp>
        <p:nvSpPr>
          <p:cNvPr id="24580" name="Rectangle 4"/>
          <p:cNvSpPr>
            <a:spLocks noChangeArrowheads="1"/>
          </p:cNvSpPr>
          <p:nvPr/>
        </p:nvSpPr>
        <p:spPr bwMode="auto">
          <a:xfrm>
            <a:off x="1357290" y="2071678"/>
            <a:ext cx="300039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1400" b="0" i="0" u="none" strike="noStrike" cap="none" normalizeH="0" baseline="0" dirty="0">
                <a:ln>
                  <a:noFill/>
                </a:ln>
                <a:solidFill>
                  <a:schemeClr val="tx1"/>
                </a:solidFill>
                <a:effectLst/>
                <a:latin typeface="Arial" pitchFamily="34" charset="0"/>
                <a:ea typeface="Calibri" pitchFamily="34" charset="0"/>
                <a:cs typeface="Times New Roman" pitchFamily="18" charset="0"/>
              </a:rPr>
              <a:t>A la messe de ce matin: les enfants de CM1 &amp; 2 ont apporté à l'Offertoire leur tirelire qui contenait leur effort de Carême. L'argent a été remis au CCFD. Espérons que –comme pour Christina – ce geste permettra aux enfants de découvrir le sens du Carême.</a:t>
            </a: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Commun\A - Maman\1-Paroisse\1 -Centenaire\Temps du centenaire\7 - Atelier Mission\Photos\20220403_170354.jpg"/>
          <p:cNvPicPr>
            <a:picLocks noChangeAspect="1" noChangeArrowheads="1"/>
          </p:cNvPicPr>
          <p:nvPr/>
        </p:nvPicPr>
        <p:blipFill>
          <a:blip r:embed="rId2" cstate="print"/>
          <a:srcRect/>
          <a:stretch>
            <a:fillRect/>
          </a:stretch>
        </p:blipFill>
        <p:spPr bwMode="auto">
          <a:xfrm>
            <a:off x="357158" y="428604"/>
            <a:ext cx="2625347" cy="3500462"/>
          </a:xfrm>
          <a:prstGeom prst="rect">
            <a:avLst/>
          </a:prstGeom>
          <a:noFill/>
        </p:spPr>
      </p:pic>
      <p:sp>
        <p:nvSpPr>
          <p:cNvPr id="6" name="Titre 3"/>
          <p:cNvSpPr txBox="1">
            <a:spLocks noGrp="1"/>
          </p:cNvSpPr>
          <p:nvPr>
            <p:ph type="title"/>
          </p:nvPr>
        </p:nvSpPr>
        <p:spPr>
          <a:xfrm rot="473084">
            <a:off x="4912452" y="620933"/>
            <a:ext cx="1826142" cy="923330"/>
          </a:xfrm>
          <a:prstGeom prst="rect">
            <a:avLst/>
          </a:prstGeom>
          <a:noFill/>
        </p:spPr>
        <p:txBody>
          <a:bodyPr wrap="none" rtlCol="0">
            <a:spAutoFit/>
          </a:bodyPr>
          <a:lstStyle/>
          <a:p>
            <a:pPr algn="ctr"/>
            <a:r>
              <a:rPr lang="fr-FR" sz="1800" b="1" dirty="0">
                <a:solidFill>
                  <a:srgbClr val="FF0000"/>
                </a:solidFill>
                <a:latin typeface="Arial" pitchFamily="34" charset="0"/>
                <a:cs typeface="Arial" pitchFamily="34" charset="0"/>
              </a:rPr>
              <a:t>6 </a:t>
            </a:r>
          </a:p>
          <a:p>
            <a:pPr algn="ctr"/>
            <a:r>
              <a:rPr lang="fr-FR" sz="1800" b="1" dirty="0">
                <a:solidFill>
                  <a:srgbClr val="FF0000"/>
                </a:solidFill>
                <a:latin typeface="Arial" pitchFamily="34" charset="0"/>
                <a:cs typeface="Arial" pitchFamily="34" charset="0"/>
              </a:rPr>
              <a:t>Atelier Mission</a:t>
            </a:r>
            <a:br>
              <a:rPr lang="fr-FR" sz="1800" b="1" dirty="0">
                <a:solidFill>
                  <a:srgbClr val="FF0000"/>
                </a:solidFill>
                <a:latin typeface="Arial" pitchFamily="34" charset="0"/>
                <a:cs typeface="Arial" pitchFamily="34" charset="0"/>
              </a:rPr>
            </a:br>
            <a:r>
              <a:rPr lang="fr-FR" sz="1800" b="1" dirty="0">
                <a:solidFill>
                  <a:srgbClr val="FF0000"/>
                </a:solidFill>
                <a:latin typeface="Arial" pitchFamily="34" charset="0"/>
                <a:cs typeface="Arial" pitchFamily="34" charset="0"/>
              </a:rPr>
              <a:t>3 avril 2022</a:t>
            </a:r>
          </a:p>
        </p:txBody>
      </p:sp>
      <p:sp>
        <p:nvSpPr>
          <p:cNvPr id="8" name="Rectangle 7"/>
          <p:cNvSpPr/>
          <p:nvPr/>
        </p:nvSpPr>
        <p:spPr>
          <a:xfrm rot="19617126">
            <a:off x="549633" y="4454539"/>
            <a:ext cx="4214842" cy="646331"/>
          </a:xfrm>
          <a:prstGeom prst="rect">
            <a:avLst/>
          </a:prstGeom>
          <a:ln>
            <a:solidFill>
              <a:srgbClr val="FF0000"/>
            </a:solidFill>
          </a:ln>
        </p:spPr>
        <p:txBody>
          <a:bodyPr wrap="square">
            <a:spAutoFit/>
          </a:bodyPr>
          <a:lstStyle/>
          <a:p>
            <a:pPr algn="just"/>
            <a:r>
              <a:rPr lang="fr-FR" dirty="0"/>
              <a:t>Qu'est-ce que je retiens qui peut être constructif?</a:t>
            </a:r>
          </a:p>
        </p:txBody>
      </p:sp>
      <p:sp>
        <p:nvSpPr>
          <p:cNvPr id="9" name="ZoneTexte 8"/>
          <p:cNvSpPr txBox="1"/>
          <p:nvPr/>
        </p:nvSpPr>
        <p:spPr>
          <a:xfrm>
            <a:off x="5072066" y="2428868"/>
            <a:ext cx="3143272" cy="3693319"/>
          </a:xfrm>
          <a:prstGeom prst="rect">
            <a:avLst/>
          </a:prstGeom>
          <a:noFill/>
          <a:ln w="15875">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h="19050"/>
            <a:bevelB h="19050"/>
          </a:sp3d>
        </p:spPr>
        <p:txBody>
          <a:bodyPr wrap="square" rtlCol="0">
            <a:spAutoFit/>
          </a:bodyPr>
          <a:lstStyle/>
          <a:p>
            <a:pPr algn="just"/>
            <a:r>
              <a:rPr lang="fr-FR" dirty="0"/>
              <a:t>De Michel ETIENNE: « Notre monde a changé ».  « On ne  vit pas dans le même monde … Vrai par rapport aux années 1970, vrai par rapport aux différentes cultures. La foi en Jésus Christ ressuscité nous réunit ». </a:t>
            </a:r>
          </a:p>
          <a:p>
            <a:pPr algn="just"/>
            <a:r>
              <a:rPr lang="fr-FR" dirty="0"/>
              <a:t>Ecoutons le Christ nous dire:</a:t>
            </a:r>
          </a:p>
          <a:p>
            <a:pPr algn="just"/>
            <a:r>
              <a:rPr lang="fr-FR" i="1" dirty="0"/>
              <a:t>« Apprenez à partager votre cœur, à offrir votre amour… à ignorer votre moi pour répondre à mon appel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noGrp="1"/>
          </p:cNvSpPr>
          <p:nvPr>
            <p:ph type="title"/>
          </p:nvPr>
        </p:nvSpPr>
        <p:spPr>
          <a:xfrm rot="473084">
            <a:off x="6769840" y="620934"/>
            <a:ext cx="1826142" cy="923330"/>
          </a:xfrm>
          <a:prstGeom prst="rect">
            <a:avLst/>
          </a:prstGeom>
          <a:noFill/>
        </p:spPr>
        <p:txBody>
          <a:bodyPr wrap="none" rtlCol="0">
            <a:spAutoFit/>
          </a:bodyPr>
          <a:lstStyle/>
          <a:p>
            <a:pPr algn="ctr"/>
            <a:r>
              <a:rPr lang="fr-FR" sz="1800" b="1" dirty="0">
                <a:solidFill>
                  <a:srgbClr val="FF0000"/>
                </a:solidFill>
                <a:latin typeface="Arial" pitchFamily="34" charset="0"/>
                <a:cs typeface="Arial" pitchFamily="34" charset="0"/>
              </a:rPr>
              <a:t>6 </a:t>
            </a:r>
          </a:p>
          <a:p>
            <a:pPr algn="ctr"/>
            <a:r>
              <a:rPr lang="fr-FR" sz="1800" b="1" dirty="0">
                <a:solidFill>
                  <a:srgbClr val="FF0000"/>
                </a:solidFill>
                <a:latin typeface="Arial" pitchFamily="34" charset="0"/>
                <a:cs typeface="Arial" pitchFamily="34" charset="0"/>
              </a:rPr>
              <a:t>Atelier Mission</a:t>
            </a:r>
            <a:br>
              <a:rPr lang="fr-FR" sz="1800" b="1" dirty="0">
                <a:solidFill>
                  <a:srgbClr val="FF0000"/>
                </a:solidFill>
                <a:latin typeface="Arial" pitchFamily="34" charset="0"/>
                <a:cs typeface="Arial" pitchFamily="34" charset="0"/>
              </a:rPr>
            </a:br>
            <a:r>
              <a:rPr lang="fr-FR" sz="1800" b="1" dirty="0">
                <a:solidFill>
                  <a:srgbClr val="FF0000"/>
                </a:solidFill>
                <a:latin typeface="Arial" pitchFamily="34" charset="0"/>
                <a:cs typeface="Arial" pitchFamily="34" charset="0"/>
              </a:rPr>
              <a:t>3 avril 2022</a:t>
            </a:r>
          </a:p>
        </p:txBody>
      </p:sp>
      <p:sp>
        <p:nvSpPr>
          <p:cNvPr id="5" name="ZoneTexte 4"/>
          <p:cNvSpPr txBox="1"/>
          <p:nvPr/>
        </p:nvSpPr>
        <p:spPr>
          <a:xfrm>
            <a:off x="642910" y="3143248"/>
            <a:ext cx="4286280" cy="1477328"/>
          </a:xfrm>
          <a:prstGeom prst="rect">
            <a:avLst/>
          </a:prstGeom>
          <a:noFill/>
          <a:ln w="57150">
            <a:solidFill>
              <a:srgbClr val="291EFE"/>
            </a:solidFill>
          </a:ln>
          <a:effectLst>
            <a:outerShdw blurRad="152400" dist="317500" dir="5400000" sx="90000" sy="-19000" rotWithShape="0">
              <a:srgbClr val="00B0F0">
                <a:alpha val="15000"/>
              </a:srgbClr>
            </a:outerShdw>
          </a:effectLst>
        </p:spPr>
        <p:txBody>
          <a:bodyPr wrap="square" rtlCol="0">
            <a:spAutoFit/>
          </a:bodyPr>
          <a:lstStyle/>
          <a:p>
            <a:r>
              <a:rPr lang="fr-FR" dirty="0"/>
              <a:t>Demande de formation dans la paroisse pour approfondir notre foi et la dire avec des mots simples.</a:t>
            </a:r>
          </a:p>
          <a:p>
            <a:r>
              <a:rPr lang="fr-FR" dirty="0"/>
              <a:t>Recherche de groupe de partage vie-foi</a:t>
            </a:r>
          </a:p>
          <a:p>
            <a:r>
              <a:rPr lang="fr-FR" dirty="0"/>
              <a:t>Recherche de groupe de prière</a:t>
            </a:r>
          </a:p>
        </p:txBody>
      </p:sp>
      <p:sp>
        <p:nvSpPr>
          <p:cNvPr id="7" name="Rectangle 6"/>
          <p:cNvSpPr/>
          <p:nvPr/>
        </p:nvSpPr>
        <p:spPr>
          <a:xfrm>
            <a:off x="357158" y="928670"/>
            <a:ext cx="4357718" cy="923330"/>
          </a:xfrm>
          <a:prstGeom prst="rect">
            <a:avLst/>
          </a:prstGeom>
          <a:ln>
            <a:solidFill>
              <a:srgbClr val="FF0000"/>
            </a:solidFill>
          </a:ln>
        </p:spPr>
        <p:txBody>
          <a:bodyPr wrap="square">
            <a:spAutoFit/>
          </a:bodyPr>
          <a:lstStyle/>
          <a:p>
            <a:pPr algn="just"/>
            <a:r>
              <a:rPr lang="fr-FR" dirty="0"/>
              <a:t>Qu'est-ce que j'espère pouvoir vivre pour être mieux missionnaire dans mon quotidien?</a:t>
            </a:r>
          </a:p>
        </p:txBody>
      </p:sp>
      <p:pic>
        <p:nvPicPr>
          <p:cNvPr id="8" name="Picture 3" descr="C:\Users\Commun\A - Maman\1-Paroisse\1 -Centenaire\Temps du centenaire\7 - Atelier Mission\Photos\20220403_172846 - Copie.jpg"/>
          <p:cNvPicPr>
            <a:picLocks noChangeAspect="1" noChangeArrowheads="1"/>
          </p:cNvPicPr>
          <p:nvPr/>
        </p:nvPicPr>
        <p:blipFill>
          <a:blip r:embed="rId2" cstate="print"/>
          <a:srcRect/>
          <a:stretch>
            <a:fillRect/>
          </a:stretch>
        </p:blipFill>
        <p:spPr bwMode="auto">
          <a:xfrm>
            <a:off x="5357818" y="1714488"/>
            <a:ext cx="3350583" cy="484814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noGrp="1"/>
          </p:cNvSpPr>
          <p:nvPr>
            <p:ph idx="1"/>
          </p:nvPr>
        </p:nvSpPr>
        <p:spPr>
          <a:xfrm>
            <a:off x="3428992" y="357166"/>
            <a:ext cx="4152099" cy="646331"/>
          </a:xfrm>
          <a:prstGeom prst="rect">
            <a:avLst/>
          </a:prstGeom>
          <a:noFill/>
        </p:spPr>
        <p:txBody>
          <a:bodyPr wrap="square" rtlCol="0">
            <a:spAutoFit/>
          </a:bodyPr>
          <a:lstStyle/>
          <a:p>
            <a:pPr algn="ctr">
              <a:buNone/>
            </a:pPr>
            <a:r>
              <a:rPr lang="fr-FR" sz="1800" b="1" dirty="0">
                <a:solidFill>
                  <a:srgbClr val="291EFE"/>
                </a:solidFill>
                <a:latin typeface="Arial" pitchFamily="34" charset="0"/>
                <a:cs typeface="Arial" pitchFamily="34" charset="0"/>
              </a:rPr>
              <a:t>2</a:t>
            </a:r>
            <a:r>
              <a:rPr lang="fr-FR" sz="1800" b="1" baseline="30000" dirty="0">
                <a:solidFill>
                  <a:srgbClr val="291EFE"/>
                </a:solidFill>
                <a:latin typeface="Arial" pitchFamily="34" charset="0"/>
                <a:cs typeface="Arial" pitchFamily="34" charset="0"/>
              </a:rPr>
              <a:t>ème</a:t>
            </a:r>
            <a:r>
              <a:rPr lang="fr-FR" sz="1800" b="1" dirty="0">
                <a:solidFill>
                  <a:srgbClr val="291EFE"/>
                </a:solidFill>
                <a:latin typeface="Arial" pitchFamily="34" charset="0"/>
                <a:cs typeface="Arial" pitchFamily="34" charset="0"/>
              </a:rPr>
              <a:t>  rencontre des bénévoles</a:t>
            </a:r>
            <a:br>
              <a:rPr lang="fr-FR" sz="1800" b="1" dirty="0">
                <a:solidFill>
                  <a:srgbClr val="291EFE"/>
                </a:solidFill>
                <a:latin typeface="Arial" pitchFamily="34" charset="0"/>
                <a:cs typeface="Arial" pitchFamily="34" charset="0"/>
              </a:rPr>
            </a:br>
            <a:r>
              <a:rPr lang="fr-FR" sz="1800" b="1" dirty="0">
                <a:solidFill>
                  <a:srgbClr val="291EFE"/>
                </a:solidFill>
                <a:latin typeface="Arial" pitchFamily="34" charset="0"/>
                <a:cs typeface="Arial" pitchFamily="34" charset="0"/>
              </a:rPr>
              <a:t>13 mai 2022</a:t>
            </a:r>
          </a:p>
        </p:txBody>
      </p:sp>
      <p:pic>
        <p:nvPicPr>
          <p:cNvPr id="5" name="Picture 3" descr="C:\Users\Commun\A - Maman\1-Paroisse\1 -Centenaire\Groupes de travail\Groupe communication\Communication divers\Affiche Fête des générations.jpg"/>
          <p:cNvPicPr>
            <a:picLocks noChangeAspect="1" noChangeArrowheads="1"/>
          </p:cNvPicPr>
          <p:nvPr/>
        </p:nvPicPr>
        <p:blipFill>
          <a:blip r:embed="rId2" cstate="print"/>
          <a:srcRect/>
          <a:stretch>
            <a:fillRect/>
          </a:stretch>
        </p:blipFill>
        <p:spPr bwMode="auto">
          <a:xfrm rot="21138747">
            <a:off x="785786" y="1643050"/>
            <a:ext cx="2857520" cy="4041753"/>
          </a:xfrm>
          <a:prstGeom prst="rect">
            <a:avLst/>
          </a:prstGeom>
          <a:noFill/>
        </p:spPr>
      </p:pic>
      <p:pic>
        <p:nvPicPr>
          <p:cNvPr id="36866" name="Picture 2" descr="C:\Users\Commun\Desktop\Montage photos\IMG-20220604-WA0000.jpg"/>
          <p:cNvPicPr>
            <a:picLocks noChangeAspect="1" noChangeArrowheads="1"/>
          </p:cNvPicPr>
          <p:nvPr/>
        </p:nvPicPr>
        <p:blipFill>
          <a:blip r:embed="rId3"/>
          <a:srcRect/>
          <a:stretch>
            <a:fillRect/>
          </a:stretch>
        </p:blipFill>
        <p:spPr bwMode="auto">
          <a:xfrm>
            <a:off x="5500694" y="1714488"/>
            <a:ext cx="2571459" cy="362901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Commun\A - Maman\1-Paroisse\1 -Centenaire\Groupes de travail\Groupe communication\Fête des Générations  (Brochure) - Copie.jpg"/>
          <p:cNvPicPr>
            <a:picLocks noChangeAspect="1" noChangeArrowheads="1"/>
          </p:cNvPicPr>
          <p:nvPr/>
        </p:nvPicPr>
        <p:blipFill>
          <a:blip r:embed="rId2"/>
          <a:srcRect/>
          <a:stretch>
            <a:fillRect/>
          </a:stretch>
        </p:blipFill>
        <p:spPr bwMode="auto">
          <a:xfrm>
            <a:off x="4786314" y="571480"/>
            <a:ext cx="3687763" cy="5888037"/>
          </a:xfrm>
          <a:prstGeom prst="rect">
            <a:avLst/>
          </a:prstGeom>
          <a:noFill/>
        </p:spPr>
      </p:pic>
      <p:sp>
        <p:nvSpPr>
          <p:cNvPr id="11" name="Titre 3"/>
          <p:cNvSpPr txBox="1">
            <a:spLocks/>
          </p:cNvSpPr>
          <p:nvPr/>
        </p:nvSpPr>
        <p:spPr>
          <a:xfrm rot="20153768">
            <a:off x="323154" y="881782"/>
            <a:ext cx="3466012" cy="923330"/>
          </a:xfrm>
          <a:prstGeom prst="rect">
            <a:avLst/>
          </a:prstGeom>
          <a:noFill/>
        </p:spPr>
        <p:txBody>
          <a:bodyPr vert="horz" wrap="non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1800" b="1" i="0" u="none" strike="noStrike" kern="1200" cap="none" spc="0" normalizeH="0" baseline="0" noProof="0" dirty="0">
              <a:ln>
                <a:noFill/>
              </a:ln>
              <a:solidFill>
                <a:srgbClr val="291EFE"/>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srgbClr val="291EFE"/>
                </a:solidFill>
                <a:effectLst/>
                <a:uLnTx/>
                <a:uFillTx/>
                <a:latin typeface="Arial" pitchFamily="34" charset="0"/>
                <a:ea typeface="+mj-ea"/>
                <a:cs typeface="Arial" pitchFamily="34" charset="0"/>
              </a:rPr>
              <a:t>2</a:t>
            </a:r>
            <a:r>
              <a:rPr kumimoji="0" lang="fr-FR" sz="1800" b="1" i="0" u="none" strike="noStrike" kern="1200" cap="none" spc="0" normalizeH="0" baseline="30000" noProof="0" dirty="0">
                <a:ln>
                  <a:noFill/>
                </a:ln>
                <a:solidFill>
                  <a:srgbClr val="291EFE"/>
                </a:solidFill>
                <a:effectLst/>
                <a:uLnTx/>
                <a:uFillTx/>
                <a:latin typeface="Arial" pitchFamily="34" charset="0"/>
                <a:ea typeface="+mj-ea"/>
                <a:cs typeface="Arial" pitchFamily="34" charset="0"/>
              </a:rPr>
              <a:t>ème</a:t>
            </a:r>
            <a:r>
              <a:rPr kumimoji="0" lang="fr-FR" sz="1800" b="1" i="0" u="none" strike="noStrike" kern="1200" cap="none" spc="0" normalizeH="0" baseline="0" noProof="0" dirty="0">
                <a:ln>
                  <a:noFill/>
                </a:ln>
                <a:solidFill>
                  <a:srgbClr val="291EFE"/>
                </a:solidFill>
                <a:effectLst/>
                <a:uLnTx/>
                <a:uFillTx/>
                <a:latin typeface="Arial" pitchFamily="34" charset="0"/>
                <a:ea typeface="+mj-ea"/>
                <a:cs typeface="Arial" pitchFamily="34" charset="0"/>
              </a:rPr>
              <a:t>  rencontre des bénévoles</a:t>
            </a:r>
            <a:br>
              <a:rPr kumimoji="0" lang="fr-FR" sz="1800" b="1" i="0" u="none" strike="noStrike" kern="1200" cap="none" spc="0" normalizeH="0" baseline="0" noProof="0" dirty="0">
                <a:ln>
                  <a:noFill/>
                </a:ln>
                <a:solidFill>
                  <a:srgbClr val="291EFE"/>
                </a:solidFill>
                <a:effectLst/>
                <a:uLnTx/>
                <a:uFillTx/>
                <a:latin typeface="Arial" pitchFamily="34" charset="0"/>
                <a:ea typeface="+mj-ea"/>
                <a:cs typeface="Arial" pitchFamily="34" charset="0"/>
              </a:rPr>
            </a:br>
            <a:r>
              <a:rPr kumimoji="0" lang="fr-FR" sz="1800" b="1" i="0" u="none" strike="noStrike" kern="1200" cap="none" spc="0" normalizeH="0" baseline="0" noProof="0" dirty="0">
                <a:ln>
                  <a:noFill/>
                </a:ln>
                <a:solidFill>
                  <a:srgbClr val="291EFE"/>
                </a:solidFill>
                <a:effectLst/>
                <a:uLnTx/>
                <a:uFillTx/>
                <a:latin typeface="Arial" pitchFamily="34" charset="0"/>
                <a:ea typeface="+mj-ea"/>
                <a:cs typeface="Arial" pitchFamily="34" charset="0"/>
              </a:rPr>
              <a:t>13 mai 2022</a:t>
            </a:r>
          </a:p>
        </p:txBody>
      </p:sp>
      <p:pic>
        <p:nvPicPr>
          <p:cNvPr id="37890" name="Picture 2"/>
          <p:cNvPicPr>
            <a:picLocks noChangeAspect="1" noChangeArrowheads="1"/>
          </p:cNvPicPr>
          <p:nvPr/>
        </p:nvPicPr>
        <p:blipFill>
          <a:blip r:embed="rId3" cstate="print"/>
          <a:srcRect/>
          <a:stretch>
            <a:fillRect/>
          </a:stretch>
        </p:blipFill>
        <p:spPr bwMode="auto">
          <a:xfrm>
            <a:off x="1500166" y="2143116"/>
            <a:ext cx="2679558" cy="3761404"/>
          </a:xfrm>
          <a:prstGeom prst="rect">
            <a:avLst/>
          </a:prstGeom>
          <a:noFill/>
          <a:ln w="9525">
            <a:noFill/>
            <a:miter lim="800000"/>
            <a:headEnd/>
            <a:tailEnd/>
          </a:ln>
          <a:effectLst/>
        </p:spPr>
      </p:pic>
      <p:sp>
        <p:nvSpPr>
          <p:cNvPr id="12" name="ZoneTexte 11"/>
          <p:cNvSpPr txBox="1"/>
          <p:nvPr/>
        </p:nvSpPr>
        <p:spPr>
          <a:xfrm>
            <a:off x="1714480" y="5929330"/>
            <a:ext cx="2214578" cy="369332"/>
          </a:xfrm>
          <a:prstGeom prst="rect">
            <a:avLst/>
          </a:prstGeom>
          <a:noFill/>
        </p:spPr>
        <p:txBody>
          <a:bodyPr wrap="square" rtlCol="0">
            <a:spAutoFit/>
          </a:bodyPr>
          <a:lstStyle/>
          <a:p>
            <a:r>
              <a:rPr lang="fr-FR" dirty="0"/>
              <a:t>Le livre du centenaire</a:t>
            </a:r>
          </a:p>
        </p:txBody>
      </p:sp>
      <p:sp>
        <p:nvSpPr>
          <p:cNvPr id="13" name="ZoneTexte 12"/>
          <p:cNvSpPr txBox="1"/>
          <p:nvPr/>
        </p:nvSpPr>
        <p:spPr>
          <a:xfrm>
            <a:off x="5857884" y="1071546"/>
            <a:ext cx="1357322" cy="369332"/>
          </a:xfrm>
          <a:prstGeom prst="rect">
            <a:avLst/>
          </a:prstGeom>
          <a:noFill/>
        </p:spPr>
        <p:txBody>
          <a:bodyPr wrap="square" rtlCol="0">
            <a:spAutoFit/>
          </a:bodyPr>
          <a:lstStyle/>
          <a:p>
            <a:r>
              <a:rPr lang="fr-FR" dirty="0"/>
              <a:t>26 Juin 2022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4929198"/>
            <a:ext cx="8229600" cy="1071570"/>
          </a:xfrm>
        </p:spPr>
        <p:txBody>
          <a:bodyPr>
            <a:noAutofit/>
          </a:bodyPr>
          <a:lstStyle/>
          <a:p>
            <a:r>
              <a:rPr lang="fr-FR" sz="1600" dirty="0"/>
              <a:t>Le P. Daniel Ducasse, repartant de la mission des premiers disciples du Christ, riches de leur diversité, nous ouvre à la réflexion: Et nous, aujourd'hui "notre mission consiste d'abord à vivre et à témoigner de Jésus-Christ qui nous rend heureux". </a:t>
            </a:r>
          </a:p>
        </p:txBody>
      </p:sp>
      <p:sp>
        <p:nvSpPr>
          <p:cNvPr id="4" name="Titre 3"/>
          <p:cNvSpPr txBox="1">
            <a:spLocks noGrp="1"/>
          </p:cNvSpPr>
          <p:nvPr>
            <p:ph idx="1"/>
          </p:nvPr>
        </p:nvSpPr>
        <p:spPr>
          <a:xfrm>
            <a:off x="428596" y="1714488"/>
            <a:ext cx="2428892" cy="92333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7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Atelier  paroisse</a:t>
            </a:r>
            <a:br>
              <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br>
            <a:r>
              <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22 mai 2022</a:t>
            </a:r>
          </a:p>
        </p:txBody>
      </p:sp>
      <p:pic>
        <p:nvPicPr>
          <p:cNvPr id="38914" name="Picture 2" descr="C:\Users\Commun\A - Maman\1-Paroisse\1 -Centenaire\Groupes de travail\Groupe histoire\Photos\De H.N\HN 2019-2022\P1060050.JPG"/>
          <p:cNvPicPr>
            <a:picLocks noChangeAspect="1" noChangeArrowheads="1"/>
          </p:cNvPicPr>
          <p:nvPr/>
        </p:nvPicPr>
        <p:blipFill>
          <a:blip r:embed="rId2" cstate="print"/>
          <a:srcRect/>
          <a:stretch>
            <a:fillRect/>
          </a:stretch>
        </p:blipFill>
        <p:spPr bwMode="auto">
          <a:xfrm>
            <a:off x="3786182" y="553620"/>
            <a:ext cx="4797818" cy="359836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nvSpPr>
        <p:spPr>
          <a:xfrm rot="1684717">
            <a:off x="5932243" y="1017324"/>
            <a:ext cx="2428892" cy="92333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7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Atelier  paroisse</a:t>
            </a:r>
            <a:br>
              <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br>
            <a:r>
              <a:rPr kumimoji="0" lang="fr-FR"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22 mai 2022</a:t>
            </a:r>
          </a:p>
        </p:txBody>
      </p:sp>
      <p:sp>
        <p:nvSpPr>
          <p:cNvPr id="39937" name="Rectangle 1"/>
          <p:cNvSpPr>
            <a:spLocks noChangeArrowheads="1"/>
          </p:cNvSpPr>
          <p:nvPr/>
        </p:nvSpPr>
        <p:spPr bwMode="auto">
          <a:xfrm>
            <a:off x="500034" y="1214422"/>
            <a:ext cx="4572032" cy="430887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a:r>
              <a:rPr kumimoji="0" lang="fr-FR" b="0" i="0" u="none" strike="noStrike" cap="none" normalizeH="0" baseline="0" dirty="0">
                <a:ln>
                  <a:noFill/>
                </a:ln>
                <a:solidFill>
                  <a:schemeClr val="tx1"/>
                </a:solidFill>
                <a:effectLst/>
                <a:latin typeface="Arial" pitchFamily="34" charset="0"/>
                <a:ea typeface="Calibri" pitchFamily="34" charset="0"/>
                <a:cs typeface="Arial" pitchFamily="34" charset="0"/>
              </a:rPr>
              <a:t>N</a:t>
            </a:r>
            <a:r>
              <a:rPr lang="fr-FR" sz="1600" b="1" dirty="0">
                <a:latin typeface="Arial" pitchFamily="34" charset="0"/>
                <a:cs typeface="Arial" pitchFamily="34" charset="0"/>
              </a:rPr>
              <a:t>otre communauté est à l’image du groupe des 12 apôtres</a:t>
            </a:r>
            <a:r>
              <a:rPr lang="fr-FR" sz="1600" dirty="0">
                <a:latin typeface="Arial" pitchFamily="34" charset="0"/>
                <a:cs typeface="Arial" pitchFamily="34" charset="0"/>
              </a:rPr>
              <a:t> car extrême grande diversité qui fait plutôt notre richesse…Dans la paroisse, des personnalités différentes comme au sein des disciples de Jésus. C’est un challenge que Jésus a réalisé pour unir tout le monde. Dans la paroisse aussi, avec des personnalités si diverses, cela doit être possible… Il y a le côté universel, nous pouvons être frères… Les Apôtres ne reçoivent pas une mission en fonction de leur compétence, mais leur témoignage portera sur l'Amour de Dieu. </a:t>
            </a:r>
          </a:p>
          <a:p>
            <a:pPr algn="just"/>
            <a:r>
              <a:rPr lang="fr-FR" sz="1600" dirty="0">
                <a:latin typeface="Arial" pitchFamily="34" charset="0"/>
                <a:cs typeface="Arial" pitchFamily="34" charset="0"/>
              </a:rPr>
              <a:t> </a:t>
            </a:r>
          </a:p>
          <a:p>
            <a:pPr algn="just"/>
            <a:r>
              <a:rPr lang="fr-FR" sz="1600" b="1" dirty="0">
                <a:latin typeface="Arial" pitchFamily="34" charset="0"/>
                <a:cs typeface="Arial" pitchFamily="34" charset="0"/>
              </a:rPr>
              <a:t>La Mission</a:t>
            </a:r>
            <a:r>
              <a:rPr lang="fr-FR" sz="1600" dirty="0">
                <a:latin typeface="Arial" pitchFamily="34" charset="0"/>
                <a:cs typeface="Arial" pitchFamily="34" charset="0"/>
              </a:rPr>
              <a:t>: Si on s’engage pour se faire bien voir ou pour éviter de s’ennuyer, on n’a rien compris! L’envie de partager une grande joie à la suite des Apôtres.</a:t>
            </a: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pic>
        <p:nvPicPr>
          <p:cNvPr id="39938" name="Picture 2" descr="C:\Users\Commun\A - Maman\1-Paroisse\1 -Centenaire\Groupes de travail\Groupe histoire\Photos\De H.N\HN 2019-2022\P1060045 - Copie.JPG"/>
          <p:cNvPicPr>
            <a:picLocks noChangeAspect="1" noChangeArrowheads="1"/>
          </p:cNvPicPr>
          <p:nvPr/>
        </p:nvPicPr>
        <p:blipFill>
          <a:blip r:embed="rId2" cstate="print"/>
          <a:srcRect/>
          <a:stretch>
            <a:fillRect/>
          </a:stretch>
        </p:blipFill>
        <p:spPr bwMode="auto">
          <a:xfrm>
            <a:off x="5500694" y="2714620"/>
            <a:ext cx="3110751" cy="361934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26 Juin 2022</a:t>
            </a:r>
          </a:p>
        </p:txBody>
      </p:sp>
      <p:sp>
        <p:nvSpPr>
          <p:cNvPr id="6" name="Titre 3"/>
          <p:cNvSpPr txBox="1">
            <a:spLocks/>
          </p:cNvSpPr>
          <p:nvPr/>
        </p:nvSpPr>
        <p:spPr>
          <a:xfrm rot="786048">
            <a:off x="4730846" y="2814567"/>
            <a:ext cx="2892716" cy="2369880"/>
          </a:xfrm>
          <a:prstGeom prst="rect">
            <a:avLst/>
          </a:prstGeom>
          <a:noFill/>
        </p:spPr>
        <p:txBody>
          <a:bodyPr vert="horz" wrap="non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2EEE33"/>
                </a:solidFill>
                <a:effectLst/>
                <a:uLnTx/>
                <a:uFillTx/>
                <a:latin typeface="Arial" pitchFamily="34" charset="0"/>
                <a:ea typeface="+mj-ea"/>
                <a:cs typeface="Arial" pitchFamily="34" charset="0"/>
              </a:rPr>
              <a:t>11</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2EEE33"/>
                </a:solidFill>
                <a:effectLst/>
                <a:uLnTx/>
                <a:uFillTx/>
                <a:latin typeface="Arial" pitchFamily="34" charset="0"/>
                <a:ea typeface="+mj-ea"/>
                <a:cs typeface="Arial" pitchFamily="34" charset="0"/>
              </a:rPr>
              <a:t>3 juillet 2022</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2800" b="1" dirty="0">
                <a:solidFill>
                  <a:srgbClr val="2EEE33"/>
                </a:solidFill>
                <a:latin typeface="Arial" pitchFamily="34" charset="0"/>
                <a:ea typeface="+mj-ea"/>
                <a:cs typeface="Arial" pitchFamily="34" charset="0"/>
              </a:rPr>
              <a:t>18 H 00</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2EEE33"/>
                </a:solidFill>
                <a:effectLst/>
                <a:uLnTx/>
                <a:uFillTx/>
                <a:latin typeface="Arial" pitchFamily="34" charset="0"/>
                <a:ea typeface="+mj-ea"/>
                <a:cs typeface="Arial" pitchFamily="34" charset="0"/>
              </a:rPr>
              <a:t>Les VACANCES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fr-FR" b="1" dirty="0">
              <a:solidFill>
                <a:srgbClr val="291EFE"/>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1800" b="1" i="0" u="none" strike="noStrike" kern="1200" cap="none" spc="0" normalizeH="0" baseline="0" noProof="0" dirty="0">
              <a:ln>
                <a:noFill/>
              </a:ln>
              <a:solidFill>
                <a:srgbClr val="291EFE"/>
              </a:solidFill>
              <a:effectLst/>
              <a:uLnTx/>
              <a:uFillTx/>
              <a:latin typeface="Arial" pitchFamily="34" charset="0"/>
              <a:ea typeface="+mj-ea"/>
              <a:cs typeface="Arial" pitchFamily="34" charset="0"/>
            </a:endParaRPr>
          </a:p>
        </p:txBody>
      </p:sp>
      <p:pic>
        <p:nvPicPr>
          <p:cNvPr id="41985" name="Picture 1"/>
          <p:cNvPicPr>
            <a:picLocks noChangeAspect="1" noChangeArrowheads="1"/>
          </p:cNvPicPr>
          <p:nvPr/>
        </p:nvPicPr>
        <p:blipFill>
          <a:blip r:embed="rId2"/>
          <a:srcRect/>
          <a:stretch>
            <a:fillRect/>
          </a:stretch>
        </p:blipFill>
        <p:spPr bwMode="auto">
          <a:xfrm>
            <a:off x="500034" y="2000240"/>
            <a:ext cx="4240770" cy="300036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rot="20211016">
            <a:off x="557467" y="1074156"/>
            <a:ext cx="2688428" cy="923330"/>
          </a:xfrm>
          <a:prstGeom prst="rect">
            <a:avLst/>
          </a:prstGeom>
          <a:noFill/>
        </p:spPr>
        <p:txBody>
          <a:bodyPr wrap="square" rtlCol="0">
            <a:spAutoFit/>
          </a:bodyPr>
          <a:lstStyle/>
          <a:p>
            <a:pPr algn="ctr"/>
            <a:r>
              <a:rPr lang="fr-FR" b="1" dirty="0">
                <a:solidFill>
                  <a:srgbClr val="00B0F0"/>
                </a:solidFill>
                <a:latin typeface="Arial" pitchFamily="34" charset="0"/>
                <a:cs typeface="Arial" pitchFamily="34" charset="0"/>
              </a:rPr>
              <a:t>1</a:t>
            </a:r>
          </a:p>
          <a:p>
            <a:pPr algn="ctr"/>
            <a:r>
              <a:rPr lang="fr-FR" b="1" dirty="0">
                <a:solidFill>
                  <a:srgbClr val="00B0F0"/>
                </a:solidFill>
                <a:latin typeface="Arial" pitchFamily="34" charset="0"/>
                <a:cs typeface="Arial" pitchFamily="34" charset="0"/>
              </a:rPr>
              <a:t>Le concours de logo</a:t>
            </a:r>
          </a:p>
          <a:p>
            <a:pPr algn="ctr"/>
            <a:r>
              <a:rPr lang="fr-FR" b="1" dirty="0">
                <a:solidFill>
                  <a:srgbClr val="00B0F0"/>
                </a:solidFill>
                <a:latin typeface="Arial" pitchFamily="34" charset="0"/>
                <a:cs typeface="Arial" pitchFamily="34" charset="0"/>
              </a:rPr>
              <a:t>26 juin 2021</a:t>
            </a:r>
          </a:p>
        </p:txBody>
      </p:sp>
      <p:pic>
        <p:nvPicPr>
          <p:cNvPr id="1026" name="Image 17"/>
          <p:cNvPicPr>
            <a:picLocks noChangeArrowheads="1"/>
          </p:cNvPicPr>
          <p:nvPr/>
        </p:nvPicPr>
        <p:blipFill>
          <a:blip r:embed="rId2"/>
          <a:srcRect/>
          <a:stretch>
            <a:fillRect/>
          </a:stretch>
        </p:blipFill>
        <p:spPr bwMode="auto">
          <a:xfrm>
            <a:off x="3071802" y="2000240"/>
            <a:ext cx="2357454" cy="2286016"/>
          </a:xfrm>
          <a:prstGeom prst="rect">
            <a:avLst/>
          </a:prstGeom>
          <a:noFill/>
          <a:ln w="9525">
            <a:noFill/>
            <a:miter lim="800000"/>
            <a:headEnd/>
            <a:tailEnd/>
          </a:ln>
        </p:spPr>
      </p:pic>
      <p:pic>
        <p:nvPicPr>
          <p:cNvPr id="1027" name="Image 7" descr="C:\Users\Commun\A - Maman\Paroisse\Centenaire\Concours logo\x\6.png"/>
          <p:cNvPicPr>
            <a:picLocks noChangeAspect="1" noChangeArrowheads="1"/>
          </p:cNvPicPr>
          <p:nvPr/>
        </p:nvPicPr>
        <p:blipFill>
          <a:blip r:embed="rId3"/>
          <a:srcRect/>
          <a:stretch>
            <a:fillRect/>
          </a:stretch>
        </p:blipFill>
        <p:spPr bwMode="auto">
          <a:xfrm>
            <a:off x="6429388" y="2000240"/>
            <a:ext cx="2143140" cy="2143140"/>
          </a:xfrm>
          <a:prstGeom prst="rect">
            <a:avLst/>
          </a:prstGeom>
          <a:noFill/>
          <a:ln w="9525">
            <a:noFill/>
            <a:miter lim="800000"/>
            <a:headEnd/>
            <a:tailEnd/>
          </a:ln>
        </p:spPr>
      </p:pic>
      <p:sp>
        <p:nvSpPr>
          <p:cNvPr id="8" name="ZoneTexte 7"/>
          <p:cNvSpPr txBox="1"/>
          <p:nvPr/>
        </p:nvSpPr>
        <p:spPr>
          <a:xfrm>
            <a:off x="285720" y="4572008"/>
            <a:ext cx="8358246" cy="1754326"/>
          </a:xfrm>
          <a:prstGeom prst="rect">
            <a:avLst/>
          </a:prstGeom>
          <a:noFill/>
        </p:spPr>
        <p:txBody>
          <a:bodyPr wrap="square" rtlCol="0">
            <a:spAutoFit/>
          </a:bodyPr>
          <a:lstStyle/>
          <a:p>
            <a:pPr lvl="0" algn="just" fontAlgn="base">
              <a:spcBef>
                <a:spcPct val="0"/>
              </a:spcBef>
              <a:spcAft>
                <a:spcPct val="0"/>
              </a:spcAft>
            </a:pPr>
            <a:r>
              <a:rPr kumimoji="0" lang="fr-FR" b="0" i="1" u="none" strike="noStrike" cap="none" normalizeH="0" baseline="0" dirty="0">
                <a:ln>
                  <a:noFill/>
                </a:ln>
                <a:solidFill>
                  <a:schemeClr val="tx1"/>
                </a:solidFill>
                <a:effectLst/>
                <a:latin typeface="Arial" pitchFamily="34" charset="0"/>
                <a:ea typeface="Calibri" pitchFamily="34" charset="0"/>
                <a:cs typeface="Times New Roman" pitchFamily="18" charset="0"/>
              </a:rPr>
              <a:t>Une église : notre église, couronnée d'étoiles, ce qui nous rappelle un chant connu à la Vierge Marie. Les étoiles sont aussi symboles de l’Europe : tel ce continent aux multiples visages, ceux de notre quartier d'Argenteuil se rassemblent pour vivre avec et à la suite du Christ. Les étoiles dorées brillent au firmament nous invitant à poser dans notre quotidien des gestes de lumière. Tout ceci dans le bleu, symbole de fidélité, de sagesse et de pureté.</a:t>
            </a:r>
            <a:endParaRPr kumimoji="0" lang="fr-FR" sz="3200" b="0" i="0" u="none" strike="noStrike" cap="none" normalizeH="0" baseline="0" dirty="0">
              <a:ln>
                <a:noFill/>
              </a:ln>
              <a:solidFill>
                <a:schemeClr val="tx1"/>
              </a:solidFill>
              <a:effectLst/>
              <a:latin typeface="Arial" pitchFamily="34" charset="0"/>
              <a:cs typeface="Arial" pitchFamily="34" charset="0"/>
            </a:endParaRPr>
          </a:p>
        </p:txBody>
      </p:sp>
      <p:sp>
        <p:nvSpPr>
          <p:cNvPr id="9" name="ZoneTexte 8"/>
          <p:cNvSpPr txBox="1"/>
          <p:nvPr/>
        </p:nvSpPr>
        <p:spPr>
          <a:xfrm>
            <a:off x="5000628" y="714356"/>
            <a:ext cx="2571768" cy="369332"/>
          </a:xfrm>
          <a:prstGeom prst="rect">
            <a:avLst/>
          </a:prstGeom>
          <a:noFill/>
        </p:spPr>
        <p:txBody>
          <a:bodyPr wrap="square" rtlCol="0">
            <a:spAutoFit/>
          </a:bodyPr>
          <a:lstStyle/>
          <a:p>
            <a:pPr algn="ctr"/>
            <a:r>
              <a:rPr lang="fr-FR" dirty="0"/>
              <a:t>2 logos à égalité de vote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rot="19659872">
            <a:off x="500034" y="1504551"/>
            <a:ext cx="300039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138576"/>
                </a:solidFill>
                <a:effectLst/>
                <a:latin typeface="Arial" pitchFamily="34" charset="0"/>
                <a:cs typeface="Arial" pitchFamily="34" charset="0"/>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138576"/>
                </a:solidFill>
                <a:effectLst/>
                <a:latin typeface="Arial" pitchFamily="34" charset="0"/>
                <a:cs typeface="Arial" pitchFamily="34" charset="0"/>
              </a:rPr>
              <a:t>Assemblée paroissiale</a:t>
            </a:r>
            <a:endParaRPr kumimoji="0" lang="fr-FR" sz="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a:ln>
                  <a:noFill/>
                </a:ln>
                <a:solidFill>
                  <a:srgbClr val="138576"/>
                </a:solidFill>
                <a:effectLst/>
                <a:latin typeface="Calibri" pitchFamily="34" charset="0"/>
                <a:ea typeface="Calibri" pitchFamily="34" charset="0"/>
                <a:cs typeface="Times New Roman" pitchFamily="18" charset="0"/>
              </a:rPr>
              <a:t>Dimanche 24 octobre 2021</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365" name="Rectangle 5"/>
          <p:cNvSpPr>
            <a:spLocks noChangeArrowheads="1"/>
          </p:cNvSpPr>
          <p:nvPr/>
        </p:nvSpPr>
        <p:spPr bwMode="auto">
          <a:xfrm>
            <a:off x="357158" y="4000504"/>
            <a:ext cx="842968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mj-lt"/>
                <a:ea typeface="Calibri" pitchFamily="34" charset="0"/>
                <a:cs typeface="Times New Roman" pitchFamily="18" charset="0"/>
              </a:rPr>
              <a:t>Des réactions sont apparues le 24 octobre: Outre la sidération en recevant le rapport "Sauvé" sur la pédophilie dans l'Eglise, nous saluons le courage de notre Eglise d'avoir voulu casser l'omerta qui entoure ce grave "scandale". </a:t>
            </a:r>
            <a:endParaRPr kumimoji="0" lang="fr-FR" sz="1100" b="0" i="0" u="none" strike="noStrike" cap="none" normalizeH="0" baseline="0" dirty="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mj-lt"/>
                <a:ea typeface="Calibri" pitchFamily="34" charset="0"/>
                <a:cs typeface="Times New Roman" pitchFamily="18" charset="0"/>
              </a:rPr>
              <a:t>Des questions aussi venant des différents groupes: Comment intégrer les jeunes dans notre paroisse, on ne les voit pas? Pourquoi on ne voit pas les parents après le Baptême de leurs jeunes enfants? Que deviennent les catéchumènes après leur Baptême et Confirmation? On est bousculé dans notre façon de vivre l'Eucharistie avec l'impression parfois de ne pas compter pour grand-chose. </a:t>
            </a:r>
            <a:endParaRPr kumimoji="0" lang="fr-FR" sz="1100" b="0" i="0" u="none" strike="noStrike" cap="none" normalizeH="0" baseline="0" dirty="0">
              <a:ln>
                <a:noFill/>
              </a:ln>
              <a:solidFill>
                <a:schemeClr val="tx1"/>
              </a:solidFill>
              <a:effectLst/>
              <a:latin typeface="+mj-lt"/>
              <a:cs typeface="Arial" pitchFamily="34" charset="0"/>
            </a:endParaRPr>
          </a:p>
        </p:txBody>
      </p:sp>
      <p:pic>
        <p:nvPicPr>
          <p:cNvPr id="15366" name="Picture 6" descr="C:\Users\Commun\D -Photos\Photos- Eglise\NDL depuis 2014\2021 - Ass. paroissiale\IMG_20211024_171907 (2).jpg"/>
          <p:cNvPicPr>
            <a:picLocks noChangeAspect="1" noChangeArrowheads="1"/>
          </p:cNvPicPr>
          <p:nvPr/>
        </p:nvPicPr>
        <p:blipFill>
          <a:blip r:embed="rId2" cstate="print"/>
          <a:srcRect/>
          <a:stretch>
            <a:fillRect/>
          </a:stretch>
        </p:blipFill>
        <p:spPr bwMode="auto">
          <a:xfrm>
            <a:off x="3552602" y="642918"/>
            <a:ext cx="5227250" cy="328614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14876" y="1714488"/>
            <a:ext cx="3900486" cy="3471874"/>
          </a:xfrm>
        </p:spPr>
        <p:txBody>
          <a:bodyPr>
            <a:normAutofit fontScale="55000" lnSpcReduction="20000"/>
          </a:bodyPr>
          <a:lstStyle/>
          <a:p>
            <a:pPr marL="0" lvl="0" indent="0" algn="just" eaLnBrk="0" fontAlgn="base" hangingPunct="0">
              <a:spcBef>
                <a:spcPct val="0"/>
              </a:spcBef>
              <a:spcAft>
                <a:spcPct val="0"/>
              </a:spcAft>
              <a:buNone/>
            </a:pPr>
            <a:r>
              <a:rPr lang="fr-FR" b="1" dirty="0">
                <a:ea typeface="Calibri" pitchFamily="34" charset="0"/>
                <a:cs typeface="Times New Roman" pitchFamily="18" charset="0"/>
              </a:rPr>
              <a:t>Des souhaits</a:t>
            </a:r>
            <a:r>
              <a:rPr lang="fr-FR" dirty="0">
                <a:ea typeface="Calibri" pitchFamily="34" charset="0"/>
                <a:cs typeface="Times New Roman" pitchFamily="18" charset="0"/>
              </a:rPr>
              <a:t>: Faire repartir les partages de vie et d'Evangile ou d'Evangile et de vie. Demande de partage en groupe pendant les messes tel que cela se pratiquait lors des dimanches festifs.</a:t>
            </a:r>
          </a:p>
          <a:p>
            <a:pPr marL="0" lvl="0" indent="0" algn="just" eaLnBrk="0" fontAlgn="base" hangingPunct="0">
              <a:spcBef>
                <a:spcPct val="0"/>
              </a:spcBef>
              <a:spcAft>
                <a:spcPct val="0"/>
              </a:spcAft>
              <a:buNone/>
            </a:pPr>
            <a:r>
              <a:rPr lang="fr-FR" b="1" dirty="0">
                <a:ea typeface="Calibri" pitchFamily="34" charset="0"/>
                <a:cs typeface="Times New Roman" pitchFamily="18" charset="0"/>
              </a:rPr>
              <a:t>Des </a:t>
            </a:r>
            <a:r>
              <a:rPr lang="fr-FR" b="1" i="1" dirty="0">
                <a:ea typeface="Calibri" pitchFamily="34" charset="0"/>
                <a:cs typeface="Times New Roman" pitchFamily="18" charset="0"/>
              </a:rPr>
              <a:t>certitudes </a:t>
            </a:r>
            <a:r>
              <a:rPr lang="fr-FR" i="1" dirty="0">
                <a:ea typeface="Calibri" pitchFamily="34" charset="0"/>
                <a:cs typeface="Times New Roman" pitchFamily="18" charset="0"/>
              </a:rPr>
              <a:t>se sont exprimées: L'importance de mettre ses </a:t>
            </a:r>
            <a:r>
              <a:rPr lang="fr-FR" dirty="0">
                <a:ea typeface="Calibri" pitchFamily="34" charset="0"/>
                <a:cs typeface="Times New Roman" pitchFamily="18" charset="0"/>
              </a:rPr>
              <a:t>compétences au service des autres. Tout est important sans échelle de valeur: du ménage à l'accompagnement. L'importance de ne pas être seul ou seule dans une responsabilité car nous sommes complémentaires hommes et femmes d'expériences diverses. </a:t>
            </a:r>
            <a:endParaRPr lang="fr-FR" sz="4800" dirty="0">
              <a:cs typeface="Arial" pitchFamily="34" charset="0"/>
            </a:endParaRPr>
          </a:p>
          <a:p>
            <a:endParaRPr lang="fr-FR" dirty="0"/>
          </a:p>
        </p:txBody>
      </p:sp>
      <p:pic>
        <p:nvPicPr>
          <p:cNvPr id="16386" name="Picture 2" descr="C:\Users\Commun\D -Photos\Photos- Eglise\NDL depuis 2014\2021 - Ass. paroissiale\IMG_20211024_172002.jpg"/>
          <p:cNvPicPr>
            <a:picLocks noChangeAspect="1" noChangeArrowheads="1"/>
          </p:cNvPicPr>
          <p:nvPr/>
        </p:nvPicPr>
        <p:blipFill>
          <a:blip r:embed="rId2" cstate="print"/>
          <a:srcRect/>
          <a:stretch>
            <a:fillRect/>
          </a:stretch>
        </p:blipFill>
        <p:spPr bwMode="auto">
          <a:xfrm>
            <a:off x="1142976" y="1500174"/>
            <a:ext cx="2928858" cy="3905144"/>
          </a:xfrm>
          <a:prstGeom prst="rect">
            <a:avLst/>
          </a:prstGeom>
          <a:noFill/>
        </p:spPr>
      </p:pic>
      <p:sp>
        <p:nvSpPr>
          <p:cNvPr id="6" name="Rectangle 4"/>
          <p:cNvSpPr>
            <a:spLocks noChangeArrowheads="1"/>
          </p:cNvSpPr>
          <p:nvPr/>
        </p:nvSpPr>
        <p:spPr bwMode="auto">
          <a:xfrm>
            <a:off x="2857488" y="357166"/>
            <a:ext cx="300039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138576"/>
                </a:solidFill>
                <a:effectLst/>
                <a:latin typeface="Arial" pitchFamily="34" charset="0"/>
                <a:cs typeface="Arial" pitchFamily="34" charset="0"/>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138576"/>
                </a:solidFill>
                <a:effectLst/>
                <a:latin typeface="Arial" pitchFamily="34" charset="0"/>
                <a:cs typeface="Arial" pitchFamily="34" charset="0"/>
              </a:rPr>
              <a:t>Assemblée paroissiale</a:t>
            </a:r>
            <a:endParaRPr kumimoji="0" lang="fr-FR" sz="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a:ln>
                  <a:noFill/>
                </a:ln>
                <a:solidFill>
                  <a:srgbClr val="138576"/>
                </a:solidFill>
                <a:effectLst/>
                <a:latin typeface="Calibri" pitchFamily="34" charset="0"/>
                <a:ea typeface="Calibri" pitchFamily="34" charset="0"/>
                <a:cs typeface="Times New Roman" pitchFamily="18" charset="0"/>
              </a:rPr>
              <a:t>Dimanche 24 octobre 2021</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642910" y="785794"/>
          <a:ext cx="2871787" cy="4064000"/>
        </p:xfrm>
        <a:graphic>
          <a:graphicData uri="http://schemas.openxmlformats.org/presentationml/2006/ole">
            <mc:AlternateContent xmlns:mc="http://schemas.openxmlformats.org/markup-compatibility/2006">
              <mc:Choice xmlns:v="urn:schemas-microsoft-com:vml" Requires="v">
                <p:oleObj spid="_x0000_s17410" name="Acrobat Document" r:id="rId2" imgW="5667139" imgH="8019997" progId="AcroExch.Document.DC">
                  <p:embed/>
                </p:oleObj>
              </mc:Choice>
              <mc:Fallback>
                <p:oleObj name="Acrobat Document" r:id="rId2" imgW="5667139" imgH="8019997" progId="AcroExch.Document.DC">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10" y="785794"/>
                        <a:ext cx="2871787"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ZoneTexte 4"/>
          <p:cNvSpPr txBox="1"/>
          <p:nvPr/>
        </p:nvSpPr>
        <p:spPr>
          <a:xfrm>
            <a:off x="3714744" y="571480"/>
            <a:ext cx="2364750" cy="923330"/>
          </a:xfrm>
          <a:prstGeom prst="rect">
            <a:avLst/>
          </a:prstGeom>
          <a:noFill/>
        </p:spPr>
        <p:txBody>
          <a:bodyPr wrap="none" rtlCol="0">
            <a:spAutoFit/>
          </a:bodyPr>
          <a:lstStyle/>
          <a:p>
            <a:pPr algn="ctr"/>
            <a:r>
              <a:rPr lang="fr-FR" b="1" dirty="0">
                <a:solidFill>
                  <a:srgbClr val="FF0000"/>
                </a:solidFill>
                <a:latin typeface="Arial" pitchFamily="34" charset="0"/>
                <a:cs typeface="Arial" pitchFamily="34" charset="0"/>
              </a:rPr>
              <a:t>3</a:t>
            </a:r>
          </a:p>
          <a:p>
            <a:pPr algn="ctr"/>
            <a:r>
              <a:rPr lang="fr-FR" b="1" dirty="0">
                <a:solidFill>
                  <a:srgbClr val="FF0000"/>
                </a:solidFill>
                <a:latin typeface="Arial" pitchFamily="34" charset="0"/>
                <a:cs typeface="Arial" pitchFamily="34" charset="0"/>
              </a:rPr>
              <a:t>Ouverture du Jubilé</a:t>
            </a:r>
          </a:p>
          <a:p>
            <a:pPr algn="ctr"/>
            <a:r>
              <a:rPr lang="fr-FR" b="1" dirty="0">
                <a:solidFill>
                  <a:srgbClr val="FF0000"/>
                </a:solidFill>
                <a:latin typeface="Arial" pitchFamily="34" charset="0"/>
                <a:cs typeface="Arial" pitchFamily="34" charset="0"/>
              </a:rPr>
              <a:t>21 novembre 2021</a:t>
            </a:r>
          </a:p>
        </p:txBody>
      </p:sp>
      <p:pic>
        <p:nvPicPr>
          <p:cNvPr id="7" name="Picture 3" descr="C:\Users\Commun\D -Photos\Photos- Eglise\NDL depuis 2014\2021 - Lancement centenaire novembre\IMG_20211121_101051.jpg"/>
          <p:cNvPicPr>
            <a:picLocks noGrp="1" noChangeAspect="1" noChangeArrowheads="1"/>
          </p:cNvPicPr>
          <p:nvPr>
            <p:ph idx="1"/>
          </p:nvPr>
        </p:nvPicPr>
        <p:blipFill>
          <a:blip r:embed="rId4" cstate="print"/>
          <a:srcRect/>
          <a:stretch>
            <a:fillRect/>
          </a:stretch>
        </p:blipFill>
        <p:spPr bwMode="auto">
          <a:xfrm>
            <a:off x="4572000" y="3000372"/>
            <a:ext cx="3574465" cy="233997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Commun\D -Photos\Photos- Eglise\NDL depuis 2014\2021 - Lancement centenaire novembre\IMG_20211121_113953.jpg"/>
          <p:cNvPicPr>
            <a:picLocks noChangeAspect="1" noChangeArrowheads="1"/>
          </p:cNvPicPr>
          <p:nvPr/>
        </p:nvPicPr>
        <p:blipFill>
          <a:blip r:embed="rId2" cstate="print"/>
          <a:srcRect/>
          <a:stretch>
            <a:fillRect/>
          </a:stretch>
        </p:blipFill>
        <p:spPr bwMode="auto">
          <a:xfrm>
            <a:off x="285720" y="642918"/>
            <a:ext cx="4991001" cy="2803371"/>
          </a:xfrm>
          <a:prstGeom prst="rect">
            <a:avLst/>
          </a:prstGeom>
          <a:noFill/>
        </p:spPr>
      </p:pic>
      <p:pic>
        <p:nvPicPr>
          <p:cNvPr id="6" name="Picture 3" descr="C:\Users\Commun\D -Photos\Photos- Eglise\NDL depuis 2014\2021 - Lancement centenaire novembre\IMG_20211121_103728.jpg"/>
          <p:cNvPicPr>
            <a:picLocks noChangeAspect="1" noChangeArrowheads="1"/>
          </p:cNvPicPr>
          <p:nvPr/>
        </p:nvPicPr>
        <p:blipFill>
          <a:blip r:embed="rId3" cstate="print"/>
          <a:srcRect/>
          <a:stretch>
            <a:fillRect/>
          </a:stretch>
        </p:blipFill>
        <p:spPr bwMode="auto">
          <a:xfrm>
            <a:off x="4071934" y="3643314"/>
            <a:ext cx="3781351" cy="3012220"/>
          </a:xfrm>
          <a:prstGeom prst="rect">
            <a:avLst/>
          </a:prstGeom>
          <a:noFill/>
        </p:spPr>
      </p:pic>
      <p:sp>
        <p:nvSpPr>
          <p:cNvPr id="8" name="ZoneTexte 7"/>
          <p:cNvSpPr txBox="1"/>
          <p:nvPr/>
        </p:nvSpPr>
        <p:spPr>
          <a:xfrm rot="1333547">
            <a:off x="5929322" y="933047"/>
            <a:ext cx="2364750" cy="923330"/>
          </a:xfrm>
          <a:prstGeom prst="rect">
            <a:avLst/>
          </a:prstGeom>
          <a:noFill/>
        </p:spPr>
        <p:txBody>
          <a:bodyPr wrap="none" rtlCol="0">
            <a:spAutoFit/>
          </a:bodyPr>
          <a:lstStyle/>
          <a:p>
            <a:pPr algn="ctr"/>
            <a:r>
              <a:rPr lang="fr-FR" b="1" dirty="0">
                <a:solidFill>
                  <a:srgbClr val="FF0000"/>
                </a:solidFill>
                <a:latin typeface="Arial" pitchFamily="34" charset="0"/>
                <a:cs typeface="Arial" pitchFamily="34" charset="0"/>
              </a:rPr>
              <a:t>3</a:t>
            </a:r>
          </a:p>
          <a:p>
            <a:pPr algn="ctr"/>
            <a:r>
              <a:rPr lang="fr-FR" b="1" dirty="0">
                <a:solidFill>
                  <a:srgbClr val="FF0000"/>
                </a:solidFill>
                <a:latin typeface="Arial" pitchFamily="34" charset="0"/>
                <a:cs typeface="Arial" pitchFamily="34" charset="0"/>
              </a:rPr>
              <a:t>Ouverture du Jubilé</a:t>
            </a:r>
          </a:p>
          <a:p>
            <a:pPr algn="ctr"/>
            <a:r>
              <a:rPr lang="fr-FR" b="1" dirty="0">
                <a:solidFill>
                  <a:srgbClr val="FF0000"/>
                </a:solidFill>
                <a:latin typeface="Arial" pitchFamily="34" charset="0"/>
                <a:cs typeface="Arial" pitchFamily="34" charset="0"/>
              </a:rPr>
              <a:t>21 novembre 2021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noGrp="1"/>
          </p:cNvSpPr>
          <p:nvPr>
            <p:ph type="title"/>
          </p:nvPr>
        </p:nvSpPr>
        <p:spPr>
          <a:xfrm>
            <a:off x="457200" y="274638"/>
            <a:ext cx="2800767" cy="923330"/>
          </a:xfrm>
          <a:prstGeom prst="rect">
            <a:avLst/>
          </a:prstGeom>
          <a:noFill/>
        </p:spPr>
        <p:txBody>
          <a:bodyPr wrap="none" rtlCol="0">
            <a:spAutoFit/>
          </a:bodyPr>
          <a:lstStyle/>
          <a:p>
            <a:pPr algn="ctr"/>
            <a:r>
              <a:rPr lang="fr-FR" sz="1800" b="1" dirty="0">
                <a:solidFill>
                  <a:srgbClr val="F725AC"/>
                </a:solidFill>
                <a:latin typeface="Arial" pitchFamily="34" charset="0"/>
                <a:cs typeface="Arial" pitchFamily="34" charset="0"/>
              </a:rPr>
              <a:t>4</a:t>
            </a:r>
          </a:p>
          <a:p>
            <a:pPr algn="ctr"/>
            <a:r>
              <a:rPr lang="fr-FR" sz="1800" b="1" dirty="0">
                <a:solidFill>
                  <a:srgbClr val="F725AC"/>
                </a:solidFill>
                <a:latin typeface="Arial" pitchFamily="34" charset="0"/>
                <a:cs typeface="Arial" pitchFamily="34" charset="0"/>
              </a:rPr>
              <a:t>Journée de la Fraternité</a:t>
            </a:r>
            <a:br>
              <a:rPr lang="fr-FR" sz="1800" b="1" dirty="0">
                <a:solidFill>
                  <a:srgbClr val="F725AC"/>
                </a:solidFill>
                <a:latin typeface="Arial" pitchFamily="34" charset="0"/>
                <a:cs typeface="Arial" pitchFamily="34" charset="0"/>
              </a:rPr>
            </a:br>
            <a:r>
              <a:rPr lang="fr-FR" sz="1800" b="1" dirty="0">
                <a:solidFill>
                  <a:srgbClr val="F725AC"/>
                </a:solidFill>
                <a:latin typeface="Arial" pitchFamily="34" charset="0"/>
                <a:cs typeface="Arial" pitchFamily="34" charset="0"/>
              </a:rPr>
              <a:t>12 décembre 2021</a:t>
            </a:r>
          </a:p>
        </p:txBody>
      </p:sp>
      <p:sp>
        <p:nvSpPr>
          <p:cNvPr id="5" name="Rectangle 4"/>
          <p:cNvSpPr/>
          <p:nvPr/>
        </p:nvSpPr>
        <p:spPr>
          <a:xfrm>
            <a:off x="500034" y="1643050"/>
            <a:ext cx="4071934" cy="2031325"/>
          </a:xfrm>
          <a:prstGeom prst="rect">
            <a:avLst/>
          </a:prstGeom>
        </p:spPr>
        <p:txBody>
          <a:bodyPr wrap="square">
            <a:spAutoFit/>
          </a:bodyPr>
          <a:lstStyle/>
          <a:p>
            <a:pPr algn="just"/>
            <a:r>
              <a:rPr lang="fr-FR" dirty="0"/>
              <a:t>Le 8 décembre 1920, jour de la Fête de l'Immaculée Conception, à la demande de Mgr GIBIER, Evêque de Versailles, le Père Jean-Emile ANIZAN, fondateur des Fils de la Charité, nommait l'équipe qui allait créer notre paroisse en la plaçant sous la protection de la Vierge Marie. </a:t>
            </a:r>
          </a:p>
        </p:txBody>
      </p:sp>
      <p:sp>
        <p:nvSpPr>
          <p:cNvPr id="19458" name="Text Box 2"/>
          <p:cNvSpPr txBox="1">
            <a:spLocks noChangeArrowheads="1"/>
          </p:cNvSpPr>
          <p:nvPr/>
        </p:nvSpPr>
        <p:spPr bwMode="auto">
          <a:xfrm>
            <a:off x="857224" y="4357694"/>
            <a:ext cx="7072362" cy="19129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1" u="none" strike="noStrike" cap="none" normalizeH="0" baseline="0" dirty="0">
                <a:ln>
                  <a:noFill/>
                </a:ln>
                <a:solidFill>
                  <a:schemeClr val="tx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lang="fr-FR" sz="1200" b="1" i="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200" b="1" i="1"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fr-FR" sz="1200" b="1" i="1" dirty="0">
              <a:latin typeface="Calibri" pitchFamily="34" charset="0"/>
              <a:cs typeface="Arial" pitchFamily="34" charset="0"/>
            </a:endParaRPr>
          </a:p>
          <a:p>
            <a:pPr marL="0" marR="0" lvl="0" indent="0" defTabSz="914400" rtl="0" eaLnBrk="1" fontAlgn="base" latinLnBrk="0" hangingPunct="1">
              <a:lnSpc>
                <a:spcPct val="100000"/>
              </a:lnSpc>
              <a:spcBef>
                <a:spcPct val="0"/>
              </a:spcBef>
              <a:spcAft>
                <a:spcPts val="1000"/>
              </a:spcAft>
              <a:buClrTx/>
              <a:buSzTx/>
              <a:buFontTx/>
              <a:buNone/>
              <a:tabLst/>
            </a:pPr>
            <a:endParaRPr lang="fr-FR" sz="1200" b="1" i="1" dirty="0">
              <a:latin typeface="Calibri" pitchFamily="34" charset="0"/>
              <a:cs typeface="Arial" pitchFamily="34" charset="0"/>
            </a:endParaRPr>
          </a:p>
          <a:p>
            <a:pPr marL="0" marR="0" lvl="0" indent="0"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dirty="0">
                <a:ln>
                  <a:noFill/>
                </a:ln>
                <a:solidFill>
                  <a:schemeClr val="tx1"/>
                </a:solidFill>
                <a:effectLst/>
                <a:latin typeface="Calibri" pitchFamily="34" charset="0"/>
                <a:cs typeface="Arial" pitchFamily="34" charset="0"/>
              </a:rPr>
              <a:t>                                                                J-E ANIZAN (Fondateur des Fils de la Charité)</a:t>
            </a:r>
            <a:endParaRPr kumimoji="0" lang="fr-FR" sz="14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200" b="1" i="1" u="none" strike="noStrike" cap="none" normalizeH="0" baseline="0" dirty="0">
                <a:ln>
                  <a:noFill/>
                </a:ln>
                <a:solidFill>
                  <a:schemeClr val="tx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19459" name="Image 0" descr="LOGO NDL.jpg"/>
          <p:cNvPicPr>
            <a:picLocks noChangeAspect="1" noChangeArrowheads="1"/>
          </p:cNvPicPr>
          <p:nvPr/>
        </p:nvPicPr>
        <p:blipFill>
          <a:blip r:embed="rId2"/>
          <a:srcRect/>
          <a:stretch>
            <a:fillRect/>
          </a:stretch>
        </p:blipFill>
        <p:spPr bwMode="auto">
          <a:xfrm>
            <a:off x="1000100" y="4429132"/>
            <a:ext cx="1785938" cy="1785938"/>
          </a:xfrm>
          <a:prstGeom prst="rect">
            <a:avLst/>
          </a:prstGeom>
          <a:noFill/>
          <a:ln w="9525">
            <a:noFill/>
            <a:miter lim="800000"/>
            <a:headEnd/>
            <a:tailEnd/>
          </a:ln>
        </p:spPr>
      </p:pic>
      <p:pic>
        <p:nvPicPr>
          <p:cNvPr id="19460" name="Image 1" descr="logo Fils.jpg"/>
          <p:cNvPicPr>
            <a:picLocks noChangeAspect="1" noChangeArrowheads="1"/>
          </p:cNvPicPr>
          <p:nvPr/>
        </p:nvPicPr>
        <p:blipFill>
          <a:blip r:embed="rId3" cstate="print"/>
          <a:srcRect/>
          <a:stretch>
            <a:fillRect/>
          </a:stretch>
        </p:blipFill>
        <p:spPr bwMode="auto">
          <a:xfrm>
            <a:off x="6572264" y="4643446"/>
            <a:ext cx="1104900" cy="1190625"/>
          </a:xfrm>
          <a:prstGeom prst="rect">
            <a:avLst/>
          </a:prstGeom>
          <a:noFill/>
          <a:ln w="9525">
            <a:noFill/>
            <a:miter lim="800000"/>
            <a:headEnd/>
            <a:tailEnd/>
          </a:ln>
        </p:spPr>
      </p:pic>
      <p:sp>
        <p:nvSpPr>
          <p:cNvPr id="19461" name="Text Box 5"/>
          <p:cNvSpPr txBox="1">
            <a:spLocks noChangeArrowheads="1"/>
          </p:cNvSpPr>
          <p:nvPr/>
        </p:nvSpPr>
        <p:spPr bwMode="auto">
          <a:xfrm>
            <a:off x="3000364" y="4643446"/>
            <a:ext cx="3500462" cy="121444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fr-FR" sz="2400" b="0" i="1" u="none" strike="noStrike" cap="none" normalizeH="0" baseline="0" dirty="0">
                <a:ln>
                  <a:noFill/>
                </a:ln>
                <a:solidFill>
                  <a:schemeClr val="tx1"/>
                </a:solidFill>
                <a:effectLst/>
                <a:latin typeface="Edwardian Script ITC" pitchFamily="66" charset="0"/>
                <a:cs typeface="Arial" pitchFamily="34" charset="0"/>
              </a:rPr>
              <a:t>"</a:t>
            </a:r>
            <a:r>
              <a:rPr kumimoji="0" lang="fr-FR" sz="2400" b="1" i="1" u="none" strike="noStrike" cap="none" normalizeH="0" baseline="0" dirty="0">
                <a:ln>
                  <a:noFill/>
                </a:ln>
                <a:solidFill>
                  <a:srgbClr val="008000"/>
                </a:solidFill>
                <a:effectLst/>
                <a:latin typeface="Edwardian Script ITC" pitchFamily="66" charset="0"/>
                <a:cs typeface="Arial" pitchFamily="34" charset="0"/>
              </a:rPr>
              <a:t>Si le monde est sauvé, ce sera par la Charité… Dieu est l'Amour, la Charité même!"</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11" name="Picture 6" descr="C:\Users\Commun\D -Photos\Photos- Eglise\NDL depuis 2014\2021 - 12 décembre\IMG_20211212_120411.jpg"/>
          <p:cNvPicPr>
            <a:picLocks noChangeAspect="1" noChangeArrowheads="1"/>
          </p:cNvPicPr>
          <p:nvPr/>
        </p:nvPicPr>
        <p:blipFill>
          <a:blip r:embed="rId4" cstate="print"/>
          <a:srcRect/>
          <a:stretch>
            <a:fillRect/>
          </a:stretch>
        </p:blipFill>
        <p:spPr bwMode="auto">
          <a:xfrm>
            <a:off x="6929454" y="1714488"/>
            <a:ext cx="1919224" cy="2309222"/>
          </a:xfrm>
          <a:prstGeom prst="rect">
            <a:avLst/>
          </a:prstGeom>
          <a:noFill/>
        </p:spPr>
      </p:pic>
      <p:pic>
        <p:nvPicPr>
          <p:cNvPr id="19463" name="Picture 7" descr="C:\Users\Commun\A - Maman\1-Paroisse\1 -Centenaire\Groupes de travail\Groupe histoire\Photos répertoriées\FC et diocésains\MAYETbruno_v2.jpg"/>
          <p:cNvPicPr>
            <a:picLocks noChangeAspect="1" noChangeArrowheads="1"/>
          </p:cNvPicPr>
          <p:nvPr/>
        </p:nvPicPr>
        <p:blipFill>
          <a:blip r:embed="rId5"/>
          <a:srcRect/>
          <a:stretch>
            <a:fillRect/>
          </a:stretch>
        </p:blipFill>
        <p:spPr bwMode="auto">
          <a:xfrm>
            <a:off x="4714876" y="428604"/>
            <a:ext cx="1865317" cy="2238380"/>
          </a:xfrm>
          <a:prstGeom prst="rect">
            <a:avLst/>
          </a:prstGeom>
          <a:noFill/>
        </p:spPr>
      </p:pic>
      <p:sp>
        <p:nvSpPr>
          <p:cNvPr id="13" name="ZoneTexte 12"/>
          <p:cNvSpPr txBox="1"/>
          <p:nvPr/>
        </p:nvSpPr>
        <p:spPr>
          <a:xfrm>
            <a:off x="6572264" y="428604"/>
            <a:ext cx="1016304" cy="646331"/>
          </a:xfrm>
          <a:prstGeom prst="rect">
            <a:avLst/>
          </a:prstGeom>
          <a:noFill/>
        </p:spPr>
        <p:txBody>
          <a:bodyPr wrap="none" rtlCol="0">
            <a:spAutoFit/>
          </a:bodyPr>
          <a:lstStyle/>
          <a:p>
            <a:pPr algn="ctr"/>
            <a:r>
              <a:rPr lang="fr-FR" dirty="0"/>
              <a:t>B. Mayet</a:t>
            </a:r>
          </a:p>
          <a:p>
            <a:pPr algn="ctr"/>
            <a:r>
              <a:rPr lang="fr-FR" dirty="0"/>
              <a:t>1</a:t>
            </a:r>
            <a:r>
              <a:rPr lang="fr-FR" baseline="30000" dirty="0"/>
              <a:t>er</a:t>
            </a:r>
            <a:r>
              <a:rPr lang="fr-FR" dirty="0"/>
              <a:t> curé</a:t>
            </a:r>
          </a:p>
        </p:txBody>
      </p:sp>
      <p:sp>
        <p:nvSpPr>
          <p:cNvPr id="14" name="ZoneTexte 13"/>
          <p:cNvSpPr txBox="1"/>
          <p:nvPr/>
        </p:nvSpPr>
        <p:spPr>
          <a:xfrm>
            <a:off x="5715008" y="3357562"/>
            <a:ext cx="1208921" cy="646331"/>
          </a:xfrm>
          <a:prstGeom prst="rect">
            <a:avLst/>
          </a:prstGeom>
          <a:noFill/>
        </p:spPr>
        <p:txBody>
          <a:bodyPr wrap="none" rtlCol="0">
            <a:spAutoFit/>
          </a:bodyPr>
          <a:lstStyle/>
          <a:p>
            <a:pPr algn="ctr"/>
            <a:r>
              <a:rPr lang="fr-FR" sz="1200" dirty="0"/>
              <a:t>J.M. </a:t>
            </a:r>
            <a:r>
              <a:rPr lang="fr-FR" sz="1200" dirty="0" err="1"/>
              <a:t>Rapaud</a:t>
            </a:r>
            <a:endParaRPr lang="fr-FR" sz="1200" dirty="0"/>
          </a:p>
          <a:p>
            <a:pPr algn="ctr"/>
            <a:r>
              <a:rPr lang="fr-FR" sz="1200" dirty="0"/>
              <a:t>Dernier curé</a:t>
            </a:r>
          </a:p>
          <a:p>
            <a:pPr algn="ctr"/>
            <a:r>
              <a:rPr lang="fr-FR" sz="1200" dirty="0"/>
              <a:t>Fils de la Charité</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noGrp="1"/>
          </p:cNvSpPr>
          <p:nvPr>
            <p:ph type="title"/>
          </p:nvPr>
        </p:nvSpPr>
        <p:spPr>
          <a:xfrm rot="20057320">
            <a:off x="500034" y="2143116"/>
            <a:ext cx="2800767" cy="923330"/>
          </a:xfrm>
          <a:prstGeom prst="rect">
            <a:avLst/>
          </a:prstGeom>
          <a:noFill/>
        </p:spPr>
        <p:txBody>
          <a:bodyPr wrap="none" rtlCol="0">
            <a:spAutoFit/>
          </a:bodyPr>
          <a:lstStyle/>
          <a:p>
            <a:pPr algn="ctr"/>
            <a:r>
              <a:rPr lang="fr-FR" sz="1800" b="1" dirty="0">
                <a:solidFill>
                  <a:srgbClr val="F725AC"/>
                </a:solidFill>
                <a:latin typeface="Arial" pitchFamily="34" charset="0"/>
                <a:cs typeface="Arial" pitchFamily="34" charset="0"/>
              </a:rPr>
              <a:t>4</a:t>
            </a:r>
          </a:p>
          <a:p>
            <a:pPr algn="ctr"/>
            <a:r>
              <a:rPr lang="fr-FR" sz="1800" b="1" dirty="0">
                <a:solidFill>
                  <a:srgbClr val="F725AC"/>
                </a:solidFill>
                <a:latin typeface="Arial" pitchFamily="34" charset="0"/>
                <a:cs typeface="Arial" pitchFamily="34" charset="0"/>
              </a:rPr>
              <a:t>Journée de la Fraternité</a:t>
            </a:r>
            <a:br>
              <a:rPr lang="fr-FR" sz="1800" b="1" dirty="0">
                <a:solidFill>
                  <a:srgbClr val="F725AC"/>
                </a:solidFill>
                <a:latin typeface="Arial" pitchFamily="34" charset="0"/>
                <a:cs typeface="Arial" pitchFamily="34" charset="0"/>
              </a:rPr>
            </a:br>
            <a:r>
              <a:rPr lang="fr-FR" sz="1800" b="1" dirty="0">
                <a:solidFill>
                  <a:srgbClr val="F725AC"/>
                </a:solidFill>
                <a:latin typeface="Arial" pitchFamily="34" charset="0"/>
                <a:cs typeface="Arial" pitchFamily="34" charset="0"/>
              </a:rPr>
              <a:t>12 décembre 2021</a:t>
            </a:r>
          </a:p>
        </p:txBody>
      </p:sp>
      <p:pic>
        <p:nvPicPr>
          <p:cNvPr id="6" name="Picture 2" descr="C:\Users\Commun\D -Photos\Photos- Eglise\NDL depuis 2014\2021 - 12 décembre\IMG_20211212_121850.jpg"/>
          <p:cNvPicPr>
            <a:picLocks noChangeAspect="1" noChangeArrowheads="1"/>
          </p:cNvPicPr>
          <p:nvPr/>
        </p:nvPicPr>
        <p:blipFill>
          <a:blip r:embed="rId2" cstate="print"/>
          <a:srcRect/>
          <a:stretch>
            <a:fillRect/>
          </a:stretch>
        </p:blipFill>
        <p:spPr bwMode="auto">
          <a:xfrm>
            <a:off x="3643306" y="1142984"/>
            <a:ext cx="5271259" cy="2929213"/>
          </a:xfrm>
          <a:prstGeom prst="rect">
            <a:avLst/>
          </a:prstGeom>
          <a:noFill/>
        </p:spPr>
      </p:pic>
      <p:sp>
        <p:nvSpPr>
          <p:cNvPr id="7" name="Rectangle 6"/>
          <p:cNvSpPr/>
          <p:nvPr/>
        </p:nvSpPr>
        <p:spPr>
          <a:xfrm>
            <a:off x="571472" y="4643446"/>
            <a:ext cx="4572000" cy="1200329"/>
          </a:xfrm>
          <a:prstGeom prst="rect">
            <a:avLst/>
          </a:prstGeom>
        </p:spPr>
        <p:txBody>
          <a:bodyPr>
            <a:spAutoFit/>
          </a:bodyPr>
          <a:lstStyle/>
          <a:p>
            <a:pPr algn="ctr"/>
            <a:r>
              <a:rPr lang="fr-FR" dirty="0"/>
              <a:t>Forts du passé, nous nous tournons vers l'avenir et nous sommes heureux que cet avenir soit marqué par la Confirmation de 8 jeunes. </a:t>
            </a:r>
          </a:p>
        </p:txBody>
      </p:sp>
      <p:pic>
        <p:nvPicPr>
          <p:cNvPr id="8" name="Image 7" descr="27121801.JPG"/>
          <p:cNvPicPr>
            <a:picLocks noChangeAspect="1"/>
          </p:cNvPicPr>
          <p:nvPr/>
        </p:nvPicPr>
        <p:blipFill>
          <a:blip r:embed="rId3" cstate="print"/>
          <a:stretch>
            <a:fillRect/>
          </a:stretch>
        </p:blipFill>
        <p:spPr>
          <a:xfrm>
            <a:off x="5786446" y="4500570"/>
            <a:ext cx="1653914" cy="202714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srcRect/>
          <a:stretch>
            <a:fillRect/>
          </a:stretch>
        </p:blipFill>
        <p:spPr bwMode="auto">
          <a:xfrm>
            <a:off x="6500826" y="285728"/>
            <a:ext cx="1762137" cy="2643206"/>
          </a:xfrm>
          <a:prstGeom prst="rect">
            <a:avLst/>
          </a:prstGeom>
          <a:noFill/>
          <a:ln w="9525">
            <a:noFill/>
            <a:miter lim="800000"/>
            <a:headEnd/>
            <a:tailEnd/>
          </a:ln>
          <a:effectLst/>
        </p:spPr>
      </p:pic>
      <p:sp>
        <p:nvSpPr>
          <p:cNvPr id="5" name="Titre 3"/>
          <p:cNvSpPr txBox="1">
            <a:spLocks noGrp="1"/>
          </p:cNvSpPr>
          <p:nvPr>
            <p:ph type="title"/>
          </p:nvPr>
        </p:nvSpPr>
        <p:spPr>
          <a:xfrm rot="20318631">
            <a:off x="1088026" y="1201085"/>
            <a:ext cx="4416595" cy="923330"/>
          </a:xfrm>
          <a:prstGeom prst="rect">
            <a:avLst/>
          </a:prstGeom>
          <a:noFill/>
        </p:spPr>
        <p:txBody>
          <a:bodyPr wrap="none" rtlCol="0">
            <a:spAutoFit/>
          </a:bodyPr>
          <a:lstStyle/>
          <a:p>
            <a:pPr algn="ctr"/>
            <a:r>
              <a:rPr lang="fr-FR" sz="1800" b="1" dirty="0">
                <a:solidFill>
                  <a:srgbClr val="2EEE33"/>
                </a:solidFill>
                <a:latin typeface="Arial" pitchFamily="34" charset="0"/>
                <a:cs typeface="Arial" pitchFamily="34" charset="0"/>
              </a:rPr>
              <a:t>5</a:t>
            </a:r>
          </a:p>
          <a:p>
            <a:pPr algn="ctr"/>
            <a:r>
              <a:rPr lang="fr-FR" sz="1800" b="1" dirty="0">
                <a:solidFill>
                  <a:srgbClr val="2EEE33"/>
                </a:solidFill>
                <a:latin typeface="Arial" pitchFamily="34" charset="0"/>
                <a:cs typeface="Arial" pitchFamily="34" charset="0"/>
              </a:rPr>
              <a:t>Journée des malades et des soignants</a:t>
            </a:r>
            <a:br>
              <a:rPr lang="fr-FR" sz="1800" b="1" dirty="0">
                <a:solidFill>
                  <a:srgbClr val="2EEE33"/>
                </a:solidFill>
                <a:latin typeface="Arial" pitchFamily="34" charset="0"/>
                <a:cs typeface="Arial" pitchFamily="34" charset="0"/>
              </a:rPr>
            </a:br>
            <a:r>
              <a:rPr lang="fr-FR" sz="1800" b="1" dirty="0">
                <a:solidFill>
                  <a:srgbClr val="2EEE33"/>
                </a:solidFill>
                <a:latin typeface="Arial" pitchFamily="34" charset="0"/>
                <a:cs typeface="Arial" pitchFamily="34" charset="0"/>
              </a:rPr>
              <a:t>12 décembre 2021</a:t>
            </a:r>
          </a:p>
        </p:txBody>
      </p:sp>
      <p:pic>
        <p:nvPicPr>
          <p:cNvPr id="21507" name="Picture 3" descr="C:\Users\Commun\D -Photos\Photos- Eglise\NDL depuis 2014\2022 - dimanche santé\P1050561.JPG"/>
          <p:cNvPicPr>
            <a:picLocks noChangeAspect="1" noChangeArrowheads="1"/>
          </p:cNvPicPr>
          <p:nvPr/>
        </p:nvPicPr>
        <p:blipFill>
          <a:blip r:embed="rId3" cstate="print"/>
          <a:srcRect/>
          <a:stretch>
            <a:fillRect/>
          </a:stretch>
        </p:blipFill>
        <p:spPr bwMode="auto">
          <a:xfrm>
            <a:off x="357158" y="3286124"/>
            <a:ext cx="4191028" cy="3143272"/>
          </a:xfrm>
          <a:prstGeom prst="rect">
            <a:avLst/>
          </a:prstGeom>
          <a:noFill/>
        </p:spPr>
      </p:pic>
      <p:pic>
        <p:nvPicPr>
          <p:cNvPr id="21508" name="Picture 4" descr="C:\Users\Commun\D -Photos\Photos- Eglise\NDL depuis 2014\2022 - dimanche santé\P1050576.JPG"/>
          <p:cNvPicPr>
            <a:picLocks noChangeAspect="1" noChangeArrowheads="1"/>
          </p:cNvPicPr>
          <p:nvPr/>
        </p:nvPicPr>
        <p:blipFill>
          <a:blip r:embed="rId4" cstate="print"/>
          <a:srcRect/>
          <a:stretch>
            <a:fillRect/>
          </a:stretch>
        </p:blipFill>
        <p:spPr bwMode="auto">
          <a:xfrm>
            <a:off x="4572000" y="3286124"/>
            <a:ext cx="4191029" cy="3143272"/>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TotalTime>
  <Words>928</Words>
  <Application>Microsoft Office PowerPoint</Application>
  <PresentationFormat>Affichage à l'écran (4:3)</PresentationFormat>
  <Paragraphs>81</Paragraphs>
  <Slides>18</Slides>
  <Notes>0</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24" baseType="lpstr">
      <vt:lpstr>Arial</vt:lpstr>
      <vt:lpstr>Calibri</vt:lpstr>
      <vt:lpstr>Edwardian Script ITC</vt:lpstr>
      <vt:lpstr>Times New Roman</vt:lpstr>
      <vt:lpstr>Thème Office</vt:lpstr>
      <vt:lpstr>Acrobat Document</vt:lpstr>
      <vt:lpstr>Centenaire </vt:lpstr>
      <vt:lpstr>Présentation PowerPoint</vt:lpstr>
      <vt:lpstr>Présentation PowerPoint</vt:lpstr>
      <vt:lpstr>Présentation PowerPoint</vt:lpstr>
      <vt:lpstr>Présentation PowerPoint</vt:lpstr>
      <vt:lpstr>Présentation PowerPoint</vt:lpstr>
      <vt:lpstr>4 Journée de la Fraternité 12 décembre 2021</vt:lpstr>
      <vt:lpstr>4 Journée de la Fraternité 12 décembre 2021</vt:lpstr>
      <vt:lpstr>5 Journée des malades et des soignants 12 décembre 2021</vt:lpstr>
      <vt:lpstr>1ère rencontre des bénévoles 20 mars 2022</vt:lpstr>
      <vt:lpstr>6  Atelier Mission 3 avril 2022</vt:lpstr>
      <vt:lpstr>6  Atelier Mission 3 avril 2022</vt:lpstr>
      <vt:lpstr>6  Atelier Mission 3 avril 2022</vt:lpstr>
      <vt:lpstr>Présentation PowerPoint</vt:lpstr>
      <vt:lpstr>Présentation PowerPoint</vt:lpstr>
      <vt:lpstr>Le P. Daniel Ducasse, repartant de la mission des premiers disciples du Christ, riches de leur diversité, nous ouvre à la réflexion: Et nous, aujourd'hui "notre mission consiste d'abord à vivre et à témoigner de Jésus-Christ qui nous rend heureux". </vt:lpstr>
      <vt:lpstr>Présentation PowerPoint</vt:lpstr>
      <vt:lpstr>26 Juin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Centenaire </dc:title>
  <dc:creator>Commun</dc:creator>
  <cp:lastModifiedBy>helene negrini</cp:lastModifiedBy>
  <cp:revision>22</cp:revision>
  <dcterms:created xsi:type="dcterms:W3CDTF">2022-05-12T09:28:33Z</dcterms:created>
  <dcterms:modified xsi:type="dcterms:W3CDTF">2022-07-04T15:57:15Z</dcterms:modified>
</cp:coreProperties>
</file>